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9" r:id="rId5"/>
  </p:sldMasterIdLst>
  <p:notesMasterIdLst>
    <p:notesMasterId r:id="rId47"/>
  </p:notesMasterIdLst>
  <p:sldIdLst>
    <p:sldId id="256" r:id="rId6"/>
    <p:sldId id="3888" r:id="rId7"/>
    <p:sldId id="293" r:id="rId8"/>
    <p:sldId id="3846" r:id="rId9"/>
    <p:sldId id="3908" r:id="rId10"/>
    <p:sldId id="3909" r:id="rId11"/>
    <p:sldId id="3916" r:id="rId12"/>
    <p:sldId id="3906" r:id="rId13"/>
    <p:sldId id="266" r:id="rId14"/>
    <p:sldId id="3919" r:id="rId15"/>
    <p:sldId id="3910" r:id="rId16"/>
    <p:sldId id="3930" r:id="rId17"/>
    <p:sldId id="3907" r:id="rId18"/>
    <p:sldId id="3935" r:id="rId19"/>
    <p:sldId id="275" r:id="rId20"/>
    <p:sldId id="269" r:id="rId21"/>
    <p:sldId id="3937" r:id="rId22"/>
    <p:sldId id="3940" r:id="rId23"/>
    <p:sldId id="3941" r:id="rId24"/>
    <p:sldId id="3939" r:id="rId25"/>
    <p:sldId id="277" r:id="rId26"/>
    <p:sldId id="3942" r:id="rId27"/>
    <p:sldId id="3852" r:id="rId28"/>
    <p:sldId id="288" r:id="rId29"/>
    <p:sldId id="3924" r:id="rId30"/>
    <p:sldId id="3927" r:id="rId31"/>
    <p:sldId id="3920" r:id="rId32"/>
    <p:sldId id="3944" r:id="rId33"/>
    <p:sldId id="3926" r:id="rId34"/>
    <p:sldId id="3945" r:id="rId35"/>
    <p:sldId id="3931" r:id="rId36"/>
    <p:sldId id="3934" r:id="rId37"/>
    <p:sldId id="3946" r:id="rId38"/>
    <p:sldId id="3936" r:id="rId39"/>
    <p:sldId id="3947" r:id="rId40"/>
    <p:sldId id="3948" r:id="rId41"/>
    <p:sldId id="3949" r:id="rId42"/>
    <p:sldId id="3943" r:id="rId43"/>
    <p:sldId id="3914" r:id="rId44"/>
    <p:sldId id="3834" r:id="rId45"/>
    <p:sldId id="268" r:id="rId4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  <p:cmAuthor id="4" name="Ojezua, Lami" initials="OL" lastIdx="2" clrIdx="3">
    <p:extLst>
      <p:ext uri="{19B8F6BF-5375-455C-9EA6-DF929625EA0E}">
        <p15:presenceInfo xmlns:p15="http://schemas.microsoft.com/office/powerpoint/2012/main" userId="S-1-5-21-314122457-743516510-1361462980-693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5C1"/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E35C17-A622-4508-9AA4-EEA7A27EF186}" v="46" dt="2025-12-04T03:55:07.946"/>
    <p1510:client id="{A7B485CD-EA07-A944-C604-B4823D7EF90C}" v="5" dt="2025-12-04T19:52:18.580"/>
    <p1510:client id="{E1DD3064-0D5E-1C49-A14B-F77E0E4E8593}" v="377" dt="2025-12-04T20:14:54.825"/>
    <p1510:client id="{F310D78F-11C8-7946-97CB-FF1BA79080DE}" v="162" dt="2025-12-04T22:09:33.1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487ADD9-2083-264C-A652-8D52D02F7E72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97DC217-DF71-1A49-B3EA-559F1F43B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27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8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90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04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>
          <a:extLst>
            <a:ext uri="{FF2B5EF4-FFF2-40B4-BE49-F238E27FC236}">
              <a16:creationId xmlns:a16="http://schemas.microsoft.com/office/drawing/2014/main" id="{EECF6FD4-5ADA-B8FA-43BC-9ACF8857F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387a0e0debc_0_0:notes">
            <a:extLst>
              <a:ext uri="{FF2B5EF4-FFF2-40B4-BE49-F238E27FC236}">
                <a16:creationId xmlns:a16="http://schemas.microsoft.com/office/drawing/2014/main" id="{969C001D-C9A8-D2C1-95FC-34B71AE63B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59609" y="1688123"/>
            <a:ext cx="2876870" cy="1599275"/>
          </a:xfrm>
          <a:prstGeom prst="rect">
            <a:avLst/>
          </a:prstGeom>
        </p:spPr>
        <p:txBody>
          <a:bodyPr spcFirstLastPara="1" wrap="square" lIns="39992" tIns="39992" rIns="39992" bIns="39992" anchor="t" anchorCtr="0">
            <a:noAutofit/>
          </a:bodyPr>
          <a:lstStyle/>
          <a:p>
            <a:endParaRPr/>
          </a:p>
        </p:txBody>
      </p:sp>
      <p:sp>
        <p:nvSpPr>
          <p:cNvPr id="762" name="Google Shape;762;g387a0e0debc_0_0:notes">
            <a:extLst>
              <a:ext uri="{FF2B5EF4-FFF2-40B4-BE49-F238E27FC236}">
                <a16:creationId xmlns:a16="http://schemas.microsoft.com/office/drawing/2014/main" id="{84B5A353-961E-BAFE-3D41-731C04659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12775" y="266700"/>
            <a:ext cx="2370138" cy="133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34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387a0e0debc_5_2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611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endParaRPr/>
          </a:p>
        </p:txBody>
      </p:sp>
      <p:sp>
        <p:nvSpPr>
          <p:cNvPr id="894" name="Google Shape;894;g387a0e0debc_5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3837754efa7_0_376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endParaRPr/>
          </a:p>
        </p:txBody>
      </p:sp>
      <p:sp>
        <p:nvSpPr>
          <p:cNvPr id="889" name="Google Shape;889;g3837754efa7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99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378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935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23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65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Use the APS 2025-2030 Strategic Plan (slide 7)  and your school's KPI sheet to help guide your team's discussion of how your objectives align to the district's new focus areas.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944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3837754efa7_0_414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endParaRPr/>
          </a:p>
        </p:txBody>
      </p:sp>
      <p:sp>
        <p:nvSpPr>
          <p:cNvPr id="915" name="Google Shape;915;g3837754efa7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108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606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118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20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406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697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46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82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686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548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234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088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351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168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989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753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01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94ECA-11AD-15CE-79E9-2DF3E5432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95332C-1121-B38E-4EBA-A36939DBA2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36638" y="41275"/>
            <a:ext cx="1804987" cy="1016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14DEAA-2D6C-EBD6-C96A-2832E87266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39998" tIns="20000" rIns="39998" bIns="20000"/>
          <a:lstStyle/>
          <a:p>
            <a:endParaRPr lang="en-US"/>
          </a:p>
          <a:p>
            <a:r>
              <a:rPr lang="en-US"/>
              <a:t>Next on our agenda, we’d like to welcome our representative to the Long-Range Comprehensive Facilities Master Plan Taskforce. As many of you know, this taskforce plays a key role in shaping the future of our district’s facilities — ensuring they are aligned with projected enrollment, instructional needs, safety standards, and long-term community use."</a:t>
            </a:r>
          </a:p>
          <a:p>
            <a:endParaRPr lang="en-US"/>
          </a:p>
          <a:p>
            <a:r>
              <a:rPr lang="en-US"/>
              <a:t>Over the summer, the taskforce has been hard at work reviewing data, exploring options, and engaging in important planning conversations. </a:t>
            </a:r>
            <a:r>
              <a:rPr lang="en-US">
                <a:solidFill>
                  <a:srgbClr val="0070C0"/>
                </a:solidFill>
              </a:rPr>
              <a:t>[Name of Representative]</a:t>
            </a:r>
            <a:r>
              <a:rPr lang="en-US"/>
              <a:t> will share an update on what’s been done so far, any key decisions or recommendations that have been made, and what’s ahead — including opportunities for the public to provide input.</a:t>
            </a:r>
          </a:p>
          <a:p>
            <a:endParaRPr lang="en-US"/>
          </a:p>
          <a:p>
            <a:r>
              <a:rPr lang="en-US" i="1">
                <a:solidFill>
                  <a:srgbClr val="0070C0"/>
                </a:solidFill>
              </a:rPr>
              <a:t>[Allow the FMP representative to provide an update and answers questions.  After this is concluded:]</a:t>
            </a:r>
            <a:endParaRPr lang="en-US">
              <a:solidFill>
                <a:srgbClr val="0070C0"/>
              </a:solidFill>
            </a:endParaRPr>
          </a:p>
          <a:p>
            <a:endParaRPr lang="en-US"/>
          </a:p>
          <a:p>
            <a:r>
              <a:rPr lang="en-US"/>
              <a:t>Thank you </a:t>
            </a:r>
            <a:r>
              <a:rPr lang="en-US">
                <a:solidFill>
                  <a:srgbClr val="0070C0"/>
                </a:solidFill>
              </a:rPr>
              <a:t>[Name of Representative]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/>
              <a:t>A report will be presented to the Board at its August 11 meeting, and the options will become public the week of August 18. </a:t>
            </a:r>
          </a:p>
          <a:p>
            <a:endParaRPr lang="en-US"/>
          </a:p>
          <a:p>
            <a:r>
              <a:rPr lang="en-US"/>
              <a:t>There are several upcoming public meetings where you can learn more and share your thoughts. The next public  meetings are scheduled for: August 25, October 20, and November 10</a:t>
            </a:r>
          </a:p>
          <a:p>
            <a:endParaRPr lang="en-US"/>
          </a:p>
          <a:p>
            <a:r>
              <a:rPr lang="en-US"/>
              <a:t>On each date, there will be a virtual meeting at noon and an in-person meeting at the Central Office at 6PM.</a:t>
            </a:r>
          </a:p>
          <a:p>
            <a:r>
              <a:rPr lang="en-US"/>
              <a:t>   </a:t>
            </a:r>
          </a:p>
          <a:p>
            <a:r>
              <a:rPr lang="en-US"/>
              <a:t>I strongly encourage you all to attend these meetings. This is a critical time for public input, and your voice is essential.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EC48C-FFF5-FA82-95AA-1BAC567102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lIns="39998" tIns="20000" rIns="39998" bIns="20000"/>
          <a:lstStyle/>
          <a:p>
            <a:pPr algn="l" defTabSz="466618">
              <a:defRPr/>
            </a:pPr>
            <a:fld id="{AD5AD6E2-5CF6-4D83-A048-1577DD4C32B3}" type="slidenum">
              <a:rPr lang="en-US" sz="1800">
                <a:solidFill>
                  <a:prstClr val="black"/>
                </a:solidFill>
                <a:latin typeface="Calibri" panose="020F0502020204030204"/>
              </a:rPr>
              <a:pPr algn="l" defTabSz="466618">
                <a:defRPr/>
              </a:pPr>
              <a:t>39</a:t>
            </a:fld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97927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895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551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380b0afa6c0_0_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816" name="Google Shape;816;g380b0afa6c0_0_72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55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837754efa7_0_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12775" y="266700"/>
            <a:ext cx="2370138" cy="133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33" name="Google Shape;733;g3837754efa7_0_524:notes"/>
          <p:cNvSpPr txBox="1">
            <a:spLocks noGrp="1"/>
          </p:cNvSpPr>
          <p:nvPr>
            <p:ph type="body" idx="1"/>
          </p:nvPr>
        </p:nvSpPr>
        <p:spPr>
          <a:xfrm>
            <a:off x="359609" y="1688123"/>
            <a:ext cx="2876870" cy="1599275"/>
          </a:xfrm>
          <a:prstGeom prst="rect">
            <a:avLst/>
          </a:prstGeom>
        </p:spPr>
        <p:txBody>
          <a:bodyPr spcFirstLastPara="1" wrap="square" lIns="39992" tIns="39992" rIns="39992" bIns="3999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150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As a reminder this is the district's 2025-2030 Strategic Plan. We will use this as a guide as we continue our work today to develop our school's 2025-2030 Strategic Plan that is aligned to the district's new plan.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14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These are the governance-aligned portions of the school strategic plan that the GO Team will develop. We will dive into specific strategies and actions, as a part of our budget development process that starts in January.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41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387a0e0debc_0_0:notes"/>
          <p:cNvSpPr txBox="1">
            <a:spLocks noGrp="1"/>
          </p:cNvSpPr>
          <p:nvPr>
            <p:ph type="body" idx="1"/>
          </p:nvPr>
        </p:nvSpPr>
        <p:spPr>
          <a:xfrm>
            <a:off x="359609" y="1688123"/>
            <a:ext cx="2876870" cy="1599275"/>
          </a:xfrm>
          <a:prstGeom prst="rect">
            <a:avLst/>
          </a:prstGeom>
        </p:spPr>
        <p:txBody>
          <a:bodyPr spcFirstLastPara="1" wrap="square" lIns="39992" tIns="39992" rIns="39992" bIns="39992" anchor="t" anchorCtr="0">
            <a:noAutofit/>
          </a:bodyPr>
          <a:lstStyle/>
          <a:p>
            <a:endParaRPr/>
          </a:p>
        </p:txBody>
      </p:sp>
      <p:sp>
        <p:nvSpPr>
          <p:cNvPr id="762" name="Google Shape;762;g387a0e0de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12775" y="266700"/>
            <a:ext cx="2370138" cy="133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32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2465C8-266D-104C-9C49-323DF4A8277E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7979A1C-BF60-B345-A664-2E4F7A3461EB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8080B3E-915C-2D4C-8608-596E1BFD6387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9E240E8A-950E-7946-826C-415CB5DACA43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AE20B-EBB3-094D-DB4C-C2D61D613A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logo with a crescent moon&#10;&#10;AI-generated content may be incorrect.">
            <a:extLst>
              <a:ext uri="{FF2B5EF4-FFF2-40B4-BE49-F238E27FC236}">
                <a16:creationId xmlns:a16="http://schemas.microsoft.com/office/drawing/2014/main" id="{D4B52239-6E7C-7704-54B1-146D9284B0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108" y="6035325"/>
            <a:ext cx="423798" cy="68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logo with a crescent moon&#10;&#10;AI-generated content may be incorrect.">
            <a:extLst>
              <a:ext uri="{FF2B5EF4-FFF2-40B4-BE49-F238E27FC236}">
                <a16:creationId xmlns:a16="http://schemas.microsoft.com/office/drawing/2014/main" id="{1C17EF39-DC8C-67E9-77A7-C36B836478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108" y="6035325"/>
            <a:ext cx="423798" cy="68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7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5593" y="6398103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3235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1912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1" y="2526318"/>
            <a:ext cx="3218688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787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788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00082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008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logo with a crescent moon&#10;&#10;AI-generated content may be incorrect.">
            <a:extLst>
              <a:ext uri="{FF2B5EF4-FFF2-40B4-BE49-F238E27FC236}">
                <a16:creationId xmlns:a16="http://schemas.microsoft.com/office/drawing/2014/main" id="{E6CC2E8C-0CCC-5568-C902-C1B6729707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108" y="6035325"/>
            <a:ext cx="423798" cy="68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76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9563C76-BC00-DE47-88F5-C24D3CE3325A}"/>
              </a:ext>
            </a:extLst>
          </p:cNvPr>
          <p:cNvSpPr/>
          <p:nvPr userDrawn="1"/>
        </p:nvSpPr>
        <p:spPr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51F58-5227-F1A2-65E1-100014E5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fld id="{8F3CF802-A0B2-4A5F-AAD0-02B2E6DAE08D}" type="datetime1">
              <a:rPr lang="en-US" smtClean="0"/>
              <a:pPr/>
              <a:t>12/8/2025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F107F-E193-DCEB-4765-E0F6FD9EF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fld id="{24FF268F-77EF-474B-8EE9-9DC3EFC3DF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75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6_Custom Layout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7"/>
          <p:cNvSpPr>
            <a:spLocks noGrp="1"/>
          </p:cNvSpPr>
          <p:nvPr>
            <p:ph type="pic" idx="2"/>
          </p:nvPr>
        </p:nvSpPr>
        <p:spPr>
          <a:xfrm>
            <a:off x="0" y="-178905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6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1" name="Google Shape;401;p5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2" name="Google Shape;402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2208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0" name="Google Shape;370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3835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317D1-6026-2C2C-EF25-9AC5D5819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35E99-513F-3081-8CF1-D6E79F1AE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ACE3C2-87A2-38C3-ACD1-B85C0677C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84E648-5FCE-0943-F1C8-D63A16F8E0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DC98C4-1E06-BFEA-C1DB-B703029EFB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95F045-E317-68C1-9039-3660767A3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fld id="{2D766868-FF28-409D-8D55-B9C875EB9A9A}" type="datetime1">
              <a:rPr lang="en-US" smtClean="0"/>
              <a:pPr/>
              <a:t>12/8/2025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F1DB05-42E9-187D-5B98-CA7BA8184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fld id="{24FF268F-77EF-474B-8EE9-9DC3EFC3DF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57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Titl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5DE041D-A3BF-94FF-029C-719D4DADA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300" t="13815"/>
          <a:stretch/>
        </p:blipFill>
        <p:spPr>
          <a:xfrm>
            <a:off x="0" y="-1"/>
            <a:ext cx="4239206" cy="37761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EE605D-0584-F71C-A97D-B672F13E3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514" y="1888095"/>
            <a:ext cx="5181600" cy="3368819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9AF635C-89E6-F6EF-FA6A-417A9A84BF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5840" y="-10159"/>
            <a:ext cx="6116320" cy="6868160"/>
          </a:xfrm>
          <a:custGeom>
            <a:avLst/>
            <a:gdLst>
              <a:gd name="connsiteX0" fmla="*/ 0 w 6116320"/>
              <a:gd name="connsiteY0" fmla="*/ 0 h 6880225"/>
              <a:gd name="connsiteX1" fmla="*/ 6116320 w 6116320"/>
              <a:gd name="connsiteY1" fmla="*/ 0 h 6880225"/>
              <a:gd name="connsiteX2" fmla="*/ 6116320 w 6116320"/>
              <a:gd name="connsiteY2" fmla="*/ 6880225 h 6880225"/>
              <a:gd name="connsiteX3" fmla="*/ 0 w 6116320"/>
              <a:gd name="connsiteY3" fmla="*/ 6880225 h 6880225"/>
              <a:gd name="connsiteX4" fmla="*/ 0 w 6116320"/>
              <a:gd name="connsiteY4" fmla="*/ 0 h 6880225"/>
              <a:gd name="connsiteX0" fmla="*/ 0 w 6116320"/>
              <a:gd name="connsiteY0" fmla="*/ 0 h 6880225"/>
              <a:gd name="connsiteX1" fmla="*/ 6116320 w 6116320"/>
              <a:gd name="connsiteY1" fmla="*/ 0 h 6880225"/>
              <a:gd name="connsiteX2" fmla="*/ 6116320 w 6116320"/>
              <a:gd name="connsiteY2" fmla="*/ 6880225 h 6880225"/>
              <a:gd name="connsiteX3" fmla="*/ 2052320 w 6116320"/>
              <a:gd name="connsiteY3" fmla="*/ 6880225 h 6880225"/>
              <a:gd name="connsiteX4" fmla="*/ 0 w 6116320"/>
              <a:gd name="connsiteY4" fmla="*/ 0 h 688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6320" h="6880225">
                <a:moveTo>
                  <a:pt x="0" y="0"/>
                </a:moveTo>
                <a:lnTo>
                  <a:pt x="6116320" y="0"/>
                </a:lnTo>
                <a:lnTo>
                  <a:pt x="6116320" y="6880225"/>
                </a:lnTo>
                <a:lnTo>
                  <a:pt x="2052320" y="6880225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966899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</p:grpSp>
      <p:sp>
        <p:nvSpPr>
          <p:cNvPr id="15" name="Title 14">
            <a:extLst>
              <a:ext uri="{FF2B5EF4-FFF2-40B4-BE49-F238E27FC236}">
                <a16:creationId xmlns:a16="http://schemas.microsoft.com/office/drawing/2014/main" id="{B78DCB74-D75C-A010-7A21-F2ABB54BD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87C0F86-AE71-BDCA-7DEE-3556B40CE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right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E7BF4D0-D641-9859-157D-B9094EF3D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6385" y="446313"/>
            <a:ext cx="5179615" cy="144874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add section header title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115AE488-757F-4C5A-7733-85C1D1EA98D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5181600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 b="0"/>
            </a:lvl1pPr>
            <a:lvl2pPr>
              <a:spcBef>
                <a:spcPts val="0"/>
              </a:spcBef>
              <a:spcAft>
                <a:spcPts val="1200"/>
              </a:spcAft>
              <a:defRPr sz="1800" b="0"/>
            </a:lvl2pPr>
            <a:lvl3pPr>
              <a:spcBef>
                <a:spcPts val="0"/>
              </a:spcBef>
              <a:spcAft>
                <a:spcPts val="1200"/>
              </a:spcAft>
              <a:defRPr sz="1600" b="0"/>
            </a:lvl3pPr>
            <a:lvl4pPr>
              <a:spcBef>
                <a:spcPts val="0"/>
              </a:spcBef>
              <a:spcAft>
                <a:spcPts val="1200"/>
              </a:spcAft>
              <a:defRPr sz="1400" b="0"/>
            </a:lvl4pPr>
            <a:lvl5pPr>
              <a:spcBef>
                <a:spcPts val="0"/>
              </a:spcBef>
              <a:spcAft>
                <a:spcPts val="1200"/>
              </a:spcAft>
              <a:defRPr sz="1400" b="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0320" y="6475279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9DD264F-42B5-DBB0-9839-DB4C6827ED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76950" y="0"/>
            <a:ext cx="6115050" cy="6868886"/>
          </a:xfrm>
          <a:custGeom>
            <a:avLst/>
            <a:gdLst>
              <a:gd name="connsiteX0" fmla="*/ 0 w 6115050"/>
              <a:gd name="connsiteY0" fmla="*/ 0 h 6858000"/>
              <a:gd name="connsiteX1" fmla="*/ 6115050 w 6115050"/>
              <a:gd name="connsiteY1" fmla="*/ 0 h 6858000"/>
              <a:gd name="connsiteX2" fmla="*/ 6115050 w 6115050"/>
              <a:gd name="connsiteY2" fmla="*/ 6858000 h 6858000"/>
              <a:gd name="connsiteX3" fmla="*/ 0 w 6115050"/>
              <a:gd name="connsiteY3" fmla="*/ 6858000 h 6858000"/>
              <a:gd name="connsiteX4" fmla="*/ 0 w 6115050"/>
              <a:gd name="connsiteY4" fmla="*/ 0 h 6858000"/>
              <a:gd name="connsiteX0" fmla="*/ 2024742 w 6115050"/>
              <a:gd name="connsiteY0" fmla="*/ 0 h 6858000"/>
              <a:gd name="connsiteX1" fmla="*/ 6115050 w 6115050"/>
              <a:gd name="connsiteY1" fmla="*/ 0 h 6858000"/>
              <a:gd name="connsiteX2" fmla="*/ 6115050 w 6115050"/>
              <a:gd name="connsiteY2" fmla="*/ 6858000 h 6858000"/>
              <a:gd name="connsiteX3" fmla="*/ 0 w 6115050"/>
              <a:gd name="connsiteY3" fmla="*/ 6858000 h 6858000"/>
              <a:gd name="connsiteX4" fmla="*/ 2024742 w 6115050"/>
              <a:gd name="connsiteY4" fmla="*/ 0 h 6858000"/>
              <a:gd name="connsiteX0" fmla="*/ 2024742 w 6115050"/>
              <a:gd name="connsiteY0" fmla="*/ 0 h 6858000"/>
              <a:gd name="connsiteX1" fmla="*/ 6115050 w 6115050"/>
              <a:gd name="connsiteY1" fmla="*/ 0 h 6858000"/>
              <a:gd name="connsiteX2" fmla="*/ 6115050 w 6115050"/>
              <a:gd name="connsiteY2" fmla="*/ 3603171 h 6858000"/>
              <a:gd name="connsiteX3" fmla="*/ 6115050 w 6115050"/>
              <a:gd name="connsiteY3" fmla="*/ 6858000 h 6858000"/>
              <a:gd name="connsiteX4" fmla="*/ 0 w 6115050"/>
              <a:gd name="connsiteY4" fmla="*/ 6858000 h 6858000"/>
              <a:gd name="connsiteX5" fmla="*/ 2024742 w 6115050"/>
              <a:gd name="connsiteY5" fmla="*/ 0 h 6858000"/>
              <a:gd name="connsiteX0" fmla="*/ 2024742 w 6115050"/>
              <a:gd name="connsiteY0" fmla="*/ 0 h 6868886"/>
              <a:gd name="connsiteX1" fmla="*/ 6115050 w 6115050"/>
              <a:gd name="connsiteY1" fmla="*/ 0 h 6868886"/>
              <a:gd name="connsiteX2" fmla="*/ 6115050 w 6115050"/>
              <a:gd name="connsiteY2" fmla="*/ 3603171 h 6868886"/>
              <a:gd name="connsiteX3" fmla="*/ 5157107 w 6115050"/>
              <a:gd name="connsiteY3" fmla="*/ 6868886 h 6868886"/>
              <a:gd name="connsiteX4" fmla="*/ 0 w 6115050"/>
              <a:gd name="connsiteY4" fmla="*/ 6858000 h 6868886"/>
              <a:gd name="connsiteX5" fmla="*/ 2024742 w 6115050"/>
              <a:gd name="connsiteY5" fmla="*/ 0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15050" h="6868886">
                <a:moveTo>
                  <a:pt x="2024742" y="0"/>
                </a:moveTo>
                <a:lnTo>
                  <a:pt x="6115050" y="0"/>
                </a:lnTo>
                <a:lnTo>
                  <a:pt x="6115050" y="3603171"/>
                </a:lnTo>
                <a:lnTo>
                  <a:pt x="5157107" y="6868886"/>
                </a:lnTo>
                <a:lnTo>
                  <a:pt x="0" y="6858000"/>
                </a:lnTo>
                <a:lnTo>
                  <a:pt x="2024742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" name="Picture 1" descr="A logo with a red and blue design&#10;&#10;AI-generated content may be incorrect.">
            <a:extLst>
              <a:ext uri="{FF2B5EF4-FFF2-40B4-BE49-F238E27FC236}">
                <a16:creationId xmlns:a16="http://schemas.microsoft.com/office/drawing/2014/main" id="{1FC1D56E-BE51-3A61-B267-01B826D76F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57" y="5925310"/>
            <a:ext cx="1600200" cy="62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14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chemeClr val="accent5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26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7"/>
          <p:cNvSpPr>
            <a:spLocks noGrp="1"/>
          </p:cNvSpPr>
          <p:nvPr>
            <p:ph type="pic" idx="2"/>
          </p:nvPr>
        </p:nvSpPr>
        <p:spPr>
          <a:xfrm>
            <a:off x="0" y="-178905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42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4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3" name="Google Shape;323;p4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4" name="Google Shape;324;p4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5" name="Google Shape;325;p4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6" name="Google Shape;326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112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4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32" name="Google Shape;332;p4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3" name="Google Shape;333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74999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7838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1"/>
          <p:cNvSpPr/>
          <p:nvPr/>
        </p:nvSpPr>
        <p:spPr>
          <a:xfrm>
            <a:off x="-37650" y="6119113"/>
            <a:ext cx="11353800" cy="586800"/>
          </a:xfrm>
          <a:prstGeom prst="rect">
            <a:avLst/>
          </a:prstGeom>
          <a:solidFill>
            <a:srgbClr val="D803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51"/>
          <p:cNvSpPr txBox="1">
            <a:spLocks noGrp="1"/>
          </p:cNvSpPr>
          <p:nvPr>
            <p:ph type="subTitle" idx="1"/>
          </p:nvPr>
        </p:nvSpPr>
        <p:spPr>
          <a:xfrm>
            <a:off x="876300" y="3747596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3" name="Google Shape;343;p51"/>
          <p:cNvSpPr txBox="1">
            <a:spLocks noGrp="1"/>
          </p:cNvSpPr>
          <p:nvPr>
            <p:ph type="dt" idx="10"/>
          </p:nvPr>
        </p:nvSpPr>
        <p:spPr>
          <a:xfrm>
            <a:off x="647700" y="623919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51"/>
          <p:cNvSpPr txBox="1">
            <a:spLocks noGrp="1"/>
          </p:cNvSpPr>
          <p:nvPr>
            <p:ph type="ftr" idx="11"/>
          </p:nvPr>
        </p:nvSpPr>
        <p:spPr>
          <a:xfrm>
            <a:off x="3878285" y="6228778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51"/>
          <p:cNvSpPr txBox="1">
            <a:spLocks noGrp="1"/>
          </p:cNvSpPr>
          <p:nvPr>
            <p:ph type="sldNum" idx="12"/>
          </p:nvPr>
        </p:nvSpPr>
        <p:spPr>
          <a:xfrm>
            <a:off x="8480470" y="623919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46" name="Google Shape;346;p51"/>
          <p:cNvCxnSpPr/>
          <p:nvPr/>
        </p:nvCxnSpPr>
        <p:spPr>
          <a:xfrm>
            <a:off x="876300" y="3609228"/>
            <a:ext cx="104394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7" name="Google Shape;347;p51"/>
          <p:cNvCxnSpPr/>
          <p:nvPr/>
        </p:nvCxnSpPr>
        <p:spPr>
          <a:xfrm>
            <a:off x="784270" y="974580"/>
            <a:ext cx="104394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34497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3" name="Google Shape;353;p52"/>
          <p:cNvSpPr/>
          <p:nvPr/>
        </p:nvSpPr>
        <p:spPr>
          <a:xfrm>
            <a:off x="6869430" y="2112219"/>
            <a:ext cx="4446300" cy="109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2"/>
          <p:cNvSpPr txBox="1"/>
          <p:nvPr/>
        </p:nvSpPr>
        <p:spPr>
          <a:xfrm>
            <a:off x="7115890" y="2504164"/>
            <a:ext cx="1223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01. Content</a:t>
            </a:r>
            <a:endParaRPr/>
          </a:p>
        </p:txBody>
      </p:sp>
      <p:sp>
        <p:nvSpPr>
          <p:cNvPr id="355" name="Google Shape;355;p52"/>
          <p:cNvSpPr/>
          <p:nvPr/>
        </p:nvSpPr>
        <p:spPr>
          <a:xfrm>
            <a:off x="9245520" y="2417634"/>
            <a:ext cx="18237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err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Arcu</a:t>
            </a:r>
            <a:r>
              <a:rPr lang="en-US" sz="11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en-US" sz="1100" err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risus</a:t>
            </a:r>
            <a:r>
              <a:rPr lang="en-US" sz="11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en-US" sz="1100" err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quis</a:t>
            </a:r>
            <a:r>
              <a:rPr lang="en-US" sz="11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en-US" sz="1100" err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varius</a:t>
            </a:r>
            <a:r>
              <a:rPr lang="en-US" sz="11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en-US" sz="1100" err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quam</a:t>
            </a:r>
            <a:r>
              <a:rPr lang="en-US" sz="11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en-US" sz="1100" err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quisque</a:t>
            </a:r>
            <a:r>
              <a:rPr lang="en-US" sz="11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id diam </a:t>
            </a:r>
            <a:r>
              <a:rPr lang="en-US" sz="1100" err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velolutpat</a:t>
            </a:r>
            <a:r>
              <a:rPr lang="en-US" sz="11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.</a:t>
            </a:r>
            <a:endParaRPr/>
          </a:p>
        </p:txBody>
      </p:sp>
      <p:sp>
        <p:nvSpPr>
          <p:cNvPr id="356" name="Google Shape;356;p52"/>
          <p:cNvSpPr/>
          <p:nvPr/>
        </p:nvSpPr>
        <p:spPr>
          <a:xfrm>
            <a:off x="6869430" y="3383216"/>
            <a:ext cx="4446300" cy="109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52"/>
          <p:cNvSpPr txBox="1"/>
          <p:nvPr/>
        </p:nvSpPr>
        <p:spPr>
          <a:xfrm>
            <a:off x="7115890" y="3775161"/>
            <a:ext cx="1223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02. Content</a:t>
            </a:r>
            <a:endParaRPr/>
          </a:p>
        </p:txBody>
      </p:sp>
      <p:sp>
        <p:nvSpPr>
          <p:cNvPr id="358" name="Google Shape;358;p52"/>
          <p:cNvSpPr/>
          <p:nvPr/>
        </p:nvSpPr>
        <p:spPr>
          <a:xfrm>
            <a:off x="9245520" y="3688631"/>
            <a:ext cx="18237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Arcu risus quis varius quam quisque id diam velolutpat.</a:t>
            </a:r>
            <a:endParaRPr/>
          </a:p>
        </p:txBody>
      </p:sp>
      <p:sp>
        <p:nvSpPr>
          <p:cNvPr id="359" name="Google Shape;359;p52"/>
          <p:cNvSpPr/>
          <p:nvPr/>
        </p:nvSpPr>
        <p:spPr>
          <a:xfrm>
            <a:off x="6869430" y="4654214"/>
            <a:ext cx="4446300" cy="109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52"/>
          <p:cNvSpPr txBox="1"/>
          <p:nvPr/>
        </p:nvSpPr>
        <p:spPr>
          <a:xfrm>
            <a:off x="7115890" y="5046159"/>
            <a:ext cx="1223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03. Content</a:t>
            </a:r>
            <a:endParaRPr/>
          </a:p>
        </p:txBody>
      </p:sp>
      <p:sp>
        <p:nvSpPr>
          <p:cNvPr id="361" name="Google Shape;361;p52"/>
          <p:cNvSpPr/>
          <p:nvPr/>
        </p:nvSpPr>
        <p:spPr>
          <a:xfrm>
            <a:off x="9245520" y="4959629"/>
            <a:ext cx="18237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Arcu risus quis varius quam quisque id diam velolutpat.</a:t>
            </a:r>
            <a:endParaRPr/>
          </a:p>
        </p:txBody>
      </p:sp>
      <p:sp>
        <p:nvSpPr>
          <p:cNvPr id="362" name="Google Shape;362;p52"/>
          <p:cNvSpPr/>
          <p:nvPr/>
        </p:nvSpPr>
        <p:spPr>
          <a:xfrm>
            <a:off x="876300" y="2634717"/>
            <a:ext cx="4251900" cy="8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Laoreet suspendisse interdum consectetur libero id faucibus nisl tincidunt. Arcu risus quis varius quam quisque id diam vel. Volutpat consequat mauris nunc congue nisi vitae. </a:t>
            </a:r>
            <a:endParaRPr/>
          </a:p>
        </p:txBody>
      </p:sp>
      <p:sp>
        <p:nvSpPr>
          <p:cNvPr id="363" name="Google Shape;363;p52"/>
          <p:cNvSpPr txBox="1"/>
          <p:nvPr/>
        </p:nvSpPr>
        <p:spPr>
          <a:xfrm>
            <a:off x="1142579" y="4790957"/>
            <a:ext cx="980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0.3 Content</a:t>
            </a:r>
            <a:endParaRPr/>
          </a:p>
        </p:txBody>
      </p:sp>
      <p:cxnSp>
        <p:nvCxnSpPr>
          <p:cNvPr id="364" name="Google Shape;364;p52"/>
          <p:cNvCxnSpPr/>
          <p:nvPr/>
        </p:nvCxnSpPr>
        <p:spPr>
          <a:xfrm>
            <a:off x="876300" y="5181600"/>
            <a:ext cx="15126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5" name="Google Shape;365;p52"/>
          <p:cNvCxnSpPr/>
          <p:nvPr/>
        </p:nvCxnSpPr>
        <p:spPr>
          <a:xfrm>
            <a:off x="876300" y="4646535"/>
            <a:ext cx="15126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0642365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0" name="Google Shape;370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1212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5" name="Google Shape;375;p54"/>
          <p:cNvSpPr txBox="1"/>
          <p:nvPr/>
        </p:nvSpPr>
        <p:spPr>
          <a:xfrm>
            <a:off x="436205" y="8999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 sz="4400" b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Key Takeaways</a:t>
            </a:r>
            <a:endParaRPr/>
          </a:p>
        </p:txBody>
      </p:sp>
      <p:cxnSp>
        <p:nvCxnSpPr>
          <p:cNvPr id="376" name="Google Shape;376;p54"/>
          <p:cNvCxnSpPr/>
          <p:nvPr/>
        </p:nvCxnSpPr>
        <p:spPr>
          <a:xfrm>
            <a:off x="512406" y="5526840"/>
            <a:ext cx="104394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7" name="Google Shape;377;p54"/>
          <p:cNvCxnSpPr/>
          <p:nvPr/>
        </p:nvCxnSpPr>
        <p:spPr>
          <a:xfrm>
            <a:off x="512406" y="4515592"/>
            <a:ext cx="104394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8" name="Google Shape;378;p54"/>
          <p:cNvCxnSpPr/>
          <p:nvPr/>
        </p:nvCxnSpPr>
        <p:spPr>
          <a:xfrm>
            <a:off x="512406" y="3504345"/>
            <a:ext cx="104394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9" name="Google Shape;379;p54"/>
          <p:cNvCxnSpPr/>
          <p:nvPr/>
        </p:nvCxnSpPr>
        <p:spPr>
          <a:xfrm>
            <a:off x="512406" y="2493098"/>
            <a:ext cx="104394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0" name="Google Shape;380;p54"/>
          <p:cNvSpPr txBox="1"/>
          <p:nvPr/>
        </p:nvSpPr>
        <p:spPr>
          <a:xfrm>
            <a:off x="512407" y="2788024"/>
            <a:ext cx="18129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rPr>
              <a:t>01. Point #1</a:t>
            </a:r>
            <a:endParaRPr/>
          </a:p>
        </p:txBody>
      </p:sp>
      <p:sp>
        <p:nvSpPr>
          <p:cNvPr id="381" name="Google Shape;381;p54"/>
          <p:cNvSpPr/>
          <p:nvPr/>
        </p:nvSpPr>
        <p:spPr>
          <a:xfrm>
            <a:off x="5732105" y="2736438"/>
            <a:ext cx="5219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Laoreet suspendisse interdum consectetur libero id faucibus nisl tincidut arcu risus quis varius quam quisque id diam velolutpat consequat mauris.</a:t>
            </a:r>
            <a:endParaRPr/>
          </a:p>
        </p:txBody>
      </p:sp>
      <p:sp>
        <p:nvSpPr>
          <p:cNvPr id="382" name="Google Shape;382;p54"/>
          <p:cNvSpPr txBox="1"/>
          <p:nvPr/>
        </p:nvSpPr>
        <p:spPr>
          <a:xfrm>
            <a:off x="512407" y="3783538"/>
            <a:ext cx="1992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rPr>
              <a:t>02. Point #2</a:t>
            </a:r>
            <a:endParaRPr/>
          </a:p>
        </p:txBody>
      </p:sp>
      <p:sp>
        <p:nvSpPr>
          <p:cNvPr id="383" name="Google Shape;383;p54"/>
          <p:cNvSpPr/>
          <p:nvPr/>
        </p:nvSpPr>
        <p:spPr>
          <a:xfrm>
            <a:off x="5732105" y="3747685"/>
            <a:ext cx="5219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Laoreet suspendisse interdum consectetur libero id faucibus nisl tincidut arcu risus quis varius quam quisque id diam velolutpat consequat mauris.</a:t>
            </a:r>
            <a:endParaRPr/>
          </a:p>
        </p:txBody>
      </p:sp>
      <p:sp>
        <p:nvSpPr>
          <p:cNvPr id="384" name="Google Shape;384;p54"/>
          <p:cNvSpPr txBox="1"/>
          <p:nvPr/>
        </p:nvSpPr>
        <p:spPr>
          <a:xfrm>
            <a:off x="512408" y="4805772"/>
            <a:ext cx="2002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rPr>
              <a:t>03. Point #3</a:t>
            </a:r>
            <a:endParaRPr/>
          </a:p>
        </p:txBody>
      </p:sp>
      <p:sp>
        <p:nvSpPr>
          <p:cNvPr id="385" name="Google Shape;385;p54"/>
          <p:cNvSpPr/>
          <p:nvPr/>
        </p:nvSpPr>
        <p:spPr>
          <a:xfrm>
            <a:off x="5732105" y="4758932"/>
            <a:ext cx="5219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Laoreet suspendisse interdum consectetur libero id faucibus nisl tincidut arcu risus quis varius quam quisque id diam velolutpat consequat mauris.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9069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5998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logo with a crescent moon&#10;&#10;AI-generated content may be incorrect.">
            <a:extLst>
              <a:ext uri="{FF2B5EF4-FFF2-40B4-BE49-F238E27FC236}">
                <a16:creationId xmlns:a16="http://schemas.microsoft.com/office/drawing/2014/main" id="{7436EE3B-4D91-73EF-0B37-862CD30FF4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108" y="6035325"/>
            <a:ext cx="423798" cy="68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9" name="Google Shape;389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33959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5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12426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1" name="Google Shape;401;p5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2" name="Google Shape;402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8994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5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08" name="Google Shape;408;p5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9" name="Google Shape;409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90013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59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5" name="Google Shape;415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18672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0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60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1" name="Google Shape;421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6506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61" descr="A blue and white corner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08300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2"/>
          <p:cNvSpPr>
            <a:spLocks noGrp="1"/>
          </p:cNvSpPr>
          <p:nvPr>
            <p:ph type="pic" idx="2"/>
          </p:nvPr>
        </p:nvSpPr>
        <p:spPr>
          <a:xfrm>
            <a:off x="6848089" y="-385707"/>
            <a:ext cx="4345500" cy="45789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7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7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3"/>
          <p:cNvSpPr>
            <a:spLocks noGrp="1"/>
          </p:cNvSpPr>
          <p:nvPr>
            <p:ph type="pic" idx="2"/>
          </p:nvPr>
        </p:nvSpPr>
        <p:spPr>
          <a:xfrm>
            <a:off x="897579" y="2879673"/>
            <a:ext cx="5112600" cy="31887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8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4"/>
          <p:cNvSpPr>
            <a:spLocks noGrp="1"/>
          </p:cNvSpPr>
          <p:nvPr>
            <p:ph type="pic" idx="2"/>
          </p:nvPr>
        </p:nvSpPr>
        <p:spPr>
          <a:xfrm>
            <a:off x="7370392" y="-152400"/>
            <a:ext cx="3645900" cy="4817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843C7E-5704-7A46-8974-F3BFA42E7310}"/>
              </a:ext>
            </a:extLst>
          </p:cNvPr>
          <p:cNvGrpSpPr/>
          <p:nvPr userDrawn="1"/>
        </p:nvGrpSpPr>
        <p:grpSpPr>
          <a:xfrm rot="162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logo with a crescent moon&#10;&#10;AI-generated content may be incorrect.">
            <a:extLst>
              <a:ext uri="{FF2B5EF4-FFF2-40B4-BE49-F238E27FC236}">
                <a16:creationId xmlns:a16="http://schemas.microsoft.com/office/drawing/2014/main" id="{46FC63FE-F738-97E8-47D1-6BDDA94D29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108" y="6035325"/>
            <a:ext cx="423798" cy="68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 1">
  <p:cSld name="7_Custom Layout 1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5"/>
          <p:cNvSpPr>
            <a:spLocks noGrp="1"/>
          </p:cNvSpPr>
          <p:nvPr>
            <p:ph type="pic" idx="2"/>
          </p:nvPr>
        </p:nvSpPr>
        <p:spPr>
          <a:xfrm>
            <a:off x="7376870" y="-78658"/>
            <a:ext cx="4926900" cy="6936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2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logo with a crescent moon&#10;&#10;AI-generated content may be incorrect.">
            <a:extLst>
              <a:ext uri="{FF2B5EF4-FFF2-40B4-BE49-F238E27FC236}">
                <a16:creationId xmlns:a16="http://schemas.microsoft.com/office/drawing/2014/main" id="{B192EB86-26F4-4E35-4516-04F972DBAE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108" y="6035325"/>
            <a:ext cx="423798" cy="68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3"/>
            <a:ext cx="9779182" cy="336681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1813" y="4494213"/>
            <a:ext cx="3511550" cy="67945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 descr="A logo with a crescent moon&#10;&#10;AI-generated content may be incorrect.">
            <a:extLst>
              <a:ext uri="{FF2B5EF4-FFF2-40B4-BE49-F238E27FC236}">
                <a16:creationId xmlns:a16="http://schemas.microsoft.com/office/drawing/2014/main" id="{08CD392B-9092-7118-D6A2-F13AA62ED0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108" y="6035325"/>
            <a:ext cx="423798" cy="68614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3397" y="6356349"/>
            <a:ext cx="1167495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2" name="Picture Placeholder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5" name="Picture Placeholder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Text Placeholder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0" name="Text Placeholder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3" name="Text Placeholder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2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logo with a crescent moon&#10;&#10;AI-generated content may be incorrect.">
            <a:extLst>
              <a:ext uri="{FF2B5EF4-FFF2-40B4-BE49-F238E27FC236}">
                <a16:creationId xmlns:a16="http://schemas.microsoft.com/office/drawing/2014/main" id="{117979B4-0901-2F3F-4483-D31E6B812F7C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91108" y="6035325"/>
            <a:ext cx="423798" cy="68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54" r:id="rId7"/>
    <p:sldLayoutId id="2147483658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70" r:id="rId14"/>
    <p:sldLayoutId id="2147483671" r:id="rId15"/>
    <p:sldLayoutId id="2147483672" r:id="rId16"/>
    <p:sldLayoutId id="2147483674" r:id="rId17"/>
    <p:sldLayoutId id="2147483677" r:id="rId18"/>
    <p:sldLayoutId id="2147483678" r:id="rId19"/>
    <p:sldLayoutId id="2147483699" r:id="rId20"/>
    <p:sldLayoutId id="2147483700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2" name="Google Shape;312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3" name="Google Shape;313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4" name="Google Shape;314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5" name="Google Shape;315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6" name="Google Shape;316;p46"/>
          <p:cNvSpPr/>
          <p:nvPr/>
        </p:nvSpPr>
        <p:spPr>
          <a:xfrm>
            <a:off x="-37650" y="6119113"/>
            <a:ext cx="11353800" cy="586800"/>
          </a:xfrm>
          <a:prstGeom prst="rect">
            <a:avLst/>
          </a:prstGeom>
          <a:solidFill>
            <a:srgbClr val="D803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Google Shape;317;p46" descr="A logo with a red swoosh&#10;&#10;AI-generated content may be incorrect.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1418159" y="5603036"/>
            <a:ext cx="681197" cy="1102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10624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10" Type="http://schemas.openxmlformats.org/officeDocument/2006/relationships/image" Target="../media/image50.png"/><Relationship Id="rId4" Type="http://schemas.openxmlformats.org/officeDocument/2006/relationships/image" Target="../media/image45.svg"/><Relationship Id="rId9" Type="http://schemas.openxmlformats.org/officeDocument/2006/relationships/hyperlink" Target="https://www.atlantapublicschools.us/APS204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866" y="74191"/>
            <a:ext cx="8761021" cy="3253931"/>
          </a:xfrm>
        </p:spPr>
        <p:txBody>
          <a:bodyPr/>
          <a:lstStyle/>
          <a:p>
            <a:r>
              <a:rPr lang="en-US" sz="4800"/>
              <a:t>Perkerson Elementary School</a:t>
            </a:r>
            <a:br>
              <a:rPr lang="en-US" sz="5400"/>
            </a:br>
            <a:r>
              <a:rPr lang="en-US" sz="5400"/>
              <a:t>GO Team </a:t>
            </a:r>
            <a:br>
              <a:rPr lang="en-US" sz="5400"/>
            </a:br>
            <a:r>
              <a:rPr lang="en-US" sz="5400"/>
              <a:t>Business Meeting #3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December 4, 2025</a:t>
            </a:r>
          </a:p>
          <a:p>
            <a:r>
              <a:rPr lang="en-US" b="1">
                <a:solidFill>
                  <a:srgbClr val="FF0000"/>
                </a:solidFill>
              </a:rPr>
              <a:t>4:00 PM</a:t>
            </a:r>
          </a:p>
        </p:txBody>
      </p:sp>
      <p:pic>
        <p:nvPicPr>
          <p:cNvPr id="5" name="image1.png">
            <a:extLst>
              <a:ext uri="{FF2B5EF4-FFF2-40B4-BE49-F238E27FC236}">
                <a16:creationId xmlns:a16="http://schemas.microsoft.com/office/drawing/2014/main" id="{892737E0-5958-D79F-752D-9A968927527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465325" y="2294542"/>
            <a:ext cx="2743200" cy="234107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629F107C-C6C6-5FBF-9C5F-EC17BFD37D3E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4481683" y="3051108"/>
            <a:ext cx="3374856" cy="1891005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6068E8B-256D-024E-0D77-FFF7342C6AA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64718" y="2101776"/>
            <a:ext cx="3173278" cy="522514"/>
          </a:xfrm>
        </p:spPr>
        <p:txBody>
          <a:bodyPr/>
          <a:lstStyle/>
          <a:p>
            <a:r>
              <a:rPr lang="en-US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Reviewed Our </a:t>
            </a:r>
          </a:p>
          <a:p>
            <a:r>
              <a:rPr lang="en-US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School Data</a:t>
            </a:r>
          </a:p>
          <a:p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200865F-EF75-BC89-833F-54426DDEF4C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261" y="2101776"/>
            <a:ext cx="3173278" cy="522514"/>
          </a:xfrm>
        </p:spPr>
        <p:txBody>
          <a:bodyPr/>
          <a:lstStyle/>
          <a:p>
            <a:r>
              <a:rPr lang="en-US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Aligned Our </a:t>
            </a:r>
          </a:p>
          <a:p>
            <a:r>
              <a:rPr lang="en-US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Mission and Vision</a:t>
            </a:r>
            <a:endParaRPr lang="en-US" sz="2000" b="0" ker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0E964772-7F0A-AF8D-E8C9-167EBE5E3122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4"/>
          <a:stretch>
            <a:fillRect/>
          </a:stretch>
        </p:blipFill>
        <p:spPr>
          <a:xfrm>
            <a:off x="8264849" y="3041987"/>
            <a:ext cx="3576088" cy="202432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47C1A5A-5910-EA70-C8ED-F494542D0C7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64849" y="2114771"/>
            <a:ext cx="3173278" cy="522514"/>
          </a:xfrm>
        </p:spPr>
        <p:txBody>
          <a:bodyPr/>
          <a:lstStyle/>
          <a:p>
            <a:r>
              <a:rPr lang="en-US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Confirmed Our </a:t>
            </a:r>
          </a:p>
          <a:p>
            <a:r>
              <a:rPr lang="en-US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2030 Goals</a:t>
            </a:r>
          </a:p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694F3-FAB3-C156-2074-A5CB927F1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27" name="Google Shape;819;p104">
            <a:extLst>
              <a:ext uri="{FF2B5EF4-FFF2-40B4-BE49-F238E27FC236}">
                <a16:creationId xmlns:a16="http://schemas.microsoft.com/office/drawing/2014/main" id="{FC050104-08AA-3E6B-809F-675F3288F4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0641" y="518750"/>
            <a:ext cx="9780587" cy="70784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318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tabLst/>
              <a:defRPr/>
            </a:pPr>
            <a:r>
              <a:rPr lang="en-US" sz="4000" kern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In</a:t>
            </a:r>
            <a:r>
              <a:rPr kumimoji="0" lang="en-US" sz="40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Our Last Meeting We…</a:t>
            </a:r>
            <a:endParaRPr kumimoji="0" sz="400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6F603BF-A9DF-F314-8ED9-95F0C5E183A6}"/>
              </a:ext>
            </a:extLst>
          </p:cNvPr>
          <p:cNvGrpSpPr/>
          <p:nvPr/>
        </p:nvGrpSpPr>
        <p:grpSpPr>
          <a:xfrm>
            <a:off x="97973" y="2187316"/>
            <a:ext cx="612600" cy="629641"/>
            <a:chOff x="97973" y="2187316"/>
            <a:chExt cx="612600" cy="629641"/>
          </a:xfrm>
        </p:grpSpPr>
        <p:sp>
          <p:nvSpPr>
            <p:cNvPr id="28" name="Google Shape;768;p101">
              <a:extLst>
                <a:ext uri="{FF2B5EF4-FFF2-40B4-BE49-F238E27FC236}">
                  <a16:creationId xmlns:a16="http://schemas.microsoft.com/office/drawing/2014/main" id="{869F3850-0541-6FCB-FE25-DB20775CD187}"/>
                </a:ext>
              </a:extLst>
            </p:cNvPr>
            <p:cNvSpPr/>
            <p:nvPr/>
          </p:nvSpPr>
          <p:spPr>
            <a:xfrm>
              <a:off x="97973" y="2204357"/>
              <a:ext cx="612600" cy="612600"/>
            </a:xfrm>
            <a:prstGeom prst="ellipse">
              <a:avLst/>
            </a:prstGeom>
            <a:solidFill>
              <a:srgbClr val="F4CCCC"/>
            </a:solidFill>
            <a:ln>
              <a:noFill/>
            </a:ln>
          </p:spPr>
          <p:txBody>
            <a:bodyPr spcFirstLastPara="1" wrap="square" lIns="71300" tIns="35625" rIns="71300" bIns="356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4"/>
                <a:buFont typeface="Arial"/>
                <a:buNone/>
                <a:tabLst/>
                <a:defRPr/>
              </a:pPr>
              <a:endParaRPr kumimoji="0" sz="140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" name="Google Shape;769;p101">
              <a:extLst>
                <a:ext uri="{FF2B5EF4-FFF2-40B4-BE49-F238E27FC236}">
                  <a16:creationId xmlns:a16="http://schemas.microsoft.com/office/drawing/2014/main" id="{46A5D19B-4E7D-8607-4426-389D4FE981D7}"/>
                </a:ext>
              </a:extLst>
            </p:cNvPr>
            <p:cNvSpPr txBox="1"/>
            <p:nvPr/>
          </p:nvSpPr>
          <p:spPr>
            <a:xfrm>
              <a:off x="212620" y="2187316"/>
              <a:ext cx="417300" cy="62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300" tIns="71300" rIns="71300" bIns="713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119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1</a:t>
              </a:r>
              <a:endParaRPr kumimoji="0" sz="1091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0257FB0-8CEB-A6EB-5DED-10A351FFDE57}"/>
              </a:ext>
            </a:extLst>
          </p:cNvPr>
          <p:cNvGrpSpPr/>
          <p:nvPr/>
        </p:nvGrpSpPr>
        <p:grpSpPr>
          <a:xfrm>
            <a:off x="7653319" y="2166757"/>
            <a:ext cx="612600" cy="623996"/>
            <a:chOff x="7468261" y="2014357"/>
            <a:chExt cx="612600" cy="623996"/>
          </a:xfrm>
        </p:grpSpPr>
        <p:sp>
          <p:nvSpPr>
            <p:cNvPr id="32" name="Google Shape;768;p101">
              <a:extLst>
                <a:ext uri="{FF2B5EF4-FFF2-40B4-BE49-F238E27FC236}">
                  <a16:creationId xmlns:a16="http://schemas.microsoft.com/office/drawing/2014/main" id="{3ECEA9E6-BE38-752B-7F68-E95B04E74075}"/>
                </a:ext>
              </a:extLst>
            </p:cNvPr>
            <p:cNvSpPr/>
            <p:nvPr/>
          </p:nvSpPr>
          <p:spPr>
            <a:xfrm>
              <a:off x="7468261" y="2020057"/>
              <a:ext cx="612600" cy="612600"/>
            </a:xfrm>
            <a:prstGeom prst="ellipse">
              <a:avLst/>
            </a:prstGeom>
            <a:solidFill>
              <a:srgbClr val="F4CCCC"/>
            </a:solidFill>
            <a:ln>
              <a:noFill/>
            </a:ln>
          </p:spPr>
          <p:txBody>
            <a:bodyPr spcFirstLastPara="1" wrap="square" lIns="71300" tIns="35625" rIns="71300" bIns="356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4"/>
                <a:buFont typeface="Arial"/>
                <a:buNone/>
                <a:tabLst/>
                <a:defRPr/>
              </a:pPr>
              <a:endParaRPr kumimoji="0" sz="140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" name="Google Shape;769;p101">
              <a:extLst>
                <a:ext uri="{FF2B5EF4-FFF2-40B4-BE49-F238E27FC236}">
                  <a16:creationId xmlns:a16="http://schemas.microsoft.com/office/drawing/2014/main" id="{74530FAB-934D-837D-E4DA-49DE5724A9E6}"/>
                </a:ext>
              </a:extLst>
            </p:cNvPr>
            <p:cNvSpPr txBox="1"/>
            <p:nvPr/>
          </p:nvSpPr>
          <p:spPr>
            <a:xfrm>
              <a:off x="7599314" y="2014357"/>
              <a:ext cx="417300" cy="623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300" tIns="71300" rIns="71300" bIns="713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3119" b="1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3</a:t>
              </a:r>
              <a:endParaRPr kumimoji="0" sz="1091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D46741C-55D3-621F-B5B4-7C2743179C47}"/>
              </a:ext>
            </a:extLst>
          </p:cNvPr>
          <p:cNvGrpSpPr/>
          <p:nvPr/>
        </p:nvGrpSpPr>
        <p:grpSpPr>
          <a:xfrm>
            <a:off x="3875646" y="2101776"/>
            <a:ext cx="612600" cy="629641"/>
            <a:chOff x="97973" y="2187316"/>
            <a:chExt cx="612600" cy="629641"/>
          </a:xfrm>
        </p:grpSpPr>
        <p:sp>
          <p:nvSpPr>
            <p:cNvPr id="35" name="Google Shape;768;p101">
              <a:extLst>
                <a:ext uri="{FF2B5EF4-FFF2-40B4-BE49-F238E27FC236}">
                  <a16:creationId xmlns:a16="http://schemas.microsoft.com/office/drawing/2014/main" id="{D4FD39EB-4E6A-D853-F8C4-45BEDB5D8111}"/>
                </a:ext>
              </a:extLst>
            </p:cNvPr>
            <p:cNvSpPr/>
            <p:nvPr/>
          </p:nvSpPr>
          <p:spPr>
            <a:xfrm>
              <a:off x="97973" y="2204357"/>
              <a:ext cx="612600" cy="612600"/>
            </a:xfrm>
            <a:prstGeom prst="ellipse">
              <a:avLst/>
            </a:prstGeom>
            <a:solidFill>
              <a:srgbClr val="F4CCCC"/>
            </a:solidFill>
            <a:ln>
              <a:noFill/>
            </a:ln>
          </p:spPr>
          <p:txBody>
            <a:bodyPr spcFirstLastPara="1" wrap="square" lIns="71300" tIns="35625" rIns="71300" bIns="356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4"/>
                <a:buFont typeface="Arial"/>
                <a:buNone/>
                <a:tabLst/>
                <a:defRPr/>
              </a:pPr>
              <a:endParaRPr kumimoji="0" sz="140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" name="Google Shape;769;p101">
              <a:extLst>
                <a:ext uri="{FF2B5EF4-FFF2-40B4-BE49-F238E27FC236}">
                  <a16:creationId xmlns:a16="http://schemas.microsoft.com/office/drawing/2014/main" id="{3E98C6B7-2097-4EE9-B0A1-3088B3C18F06}"/>
                </a:ext>
              </a:extLst>
            </p:cNvPr>
            <p:cNvSpPr txBox="1"/>
            <p:nvPr/>
          </p:nvSpPr>
          <p:spPr>
            <a:xfrm>
              <a:off x="212620" y="2187316"/>
              <a:ext cx="417300" cy="623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300" tIns="71300" rIns="71300" bIns="713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3119" b="1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2</a:t>
              </a:r>
              <a:endParaRPr kumimoji="0" sz="1091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3A1321-2B76-288B-292D-AA4F9F712E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18546" y="3051108"/>
            <a:ext cx="3219450" cy="231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11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B6A01D7-8FA4-5D34-9FD8-B467520D4E76}"/>
              </a:ext>
            </a:extLst>
          </p:cNvPr>
          <p:cNvSpPr txBox="1">
            <a:spLocks/>
          </p:cNvSpPr>
          <p:nvPr/>
        </p:nvSpPr>
        <p:spPr>
          <a:xfrm>
            <a:off x="163882" y="277699"/>
            <a:ext cx="9779183" cy="132556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Perkerson Elementary </a:t>
            </a:r>
            <a:r>
              <a:rPr lang="en-US" sz="4100">
                <a:solidFill>
                  <a:srgbClr val="C00000"/>
                </a:solidFill>
              </a:rPr>
              <a:t>School </a:t>
            </a:r>
            <a:r>
              <a:rPr kumimoji="0" lang="en-US" sz="41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Proposed Updates to School Mission and Vision: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AF32C4-89EA-FD40-34E7-595997B7F1F5}"/>
              </a:ext>
            </a:extLst>
          </p:cNvPr>
          <p:cNvSpPr txBox="1"/>
          <p:nvPr/>
        </p:nvSpPr>
        <p:spPr>
          <a:xfrm>
            <a:off x="1167493" y="2087561"/>
            <a:ext cx="6712077" cy="3366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fontAlgn="auto">
              <a:spcBef>
                <a:spcPts val="10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800" b="1" i="1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  <a:p>
            <a:pPr marR="0" lvl="0" fontAlgn="auto">
              <a:spcBef>
                <a:spcPts val="10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800" b="1" i="1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587E845-4598-5BE8-87D3-A56688A44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95108A-DBEB-90EA-A44A-7FB7AB1AEF5D}"/>
              </a:ext>
            </a:extLst>
          </p:cNvPr>
          <p:cNvSpPr txBox="1"/>
          <p:nvPr/>
        </p:nvSpPr>
        <p:spPr>
          <a:xfrm>
            <a:off x="843148" y="1555001"/>
            <a:ext cx="6853220" cy="38993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R="0" lvl="0" fontAlgn="auto">
              <a:spcBef>
                <a:spcPts val="1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4000" b="1" i="1">
                <a:solidFill>
                  <a:schemeClr val="accent1"/>
                </a:solidFill>
              </a:rPr>
              <a:t>There were no proposed changes to the school mission and vision based on the GO Team’s discussion during our previous meeting</a:t>
            </a:r>
            <a:r>
              <a:rPr lang="en-US" sz="4000" b="1" i="1"/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BBD8BB-C22E-435F-74E7-0E46B045E02F}"/>
              </a:ext>
            </a:extLst>
          </p:cNvPr>
          <p:cNvSpPr txBox="1"/>
          <p:nvPr/>
        </p:nvSpPr>
        <p:spPr>
          <a:xfrm>
            <a:off x="7954633" y="1490008"/>
            <a:ext cx="377648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>
                <a:latin typeface="Calibri (MS)"/>
                <a:ea typeface="Calibri (MS)"/>
                <a:cs typeface="Calibri (MS)"/>
                <a:sym typeface="Calibri (MS)"/>
              </a:rPr>
              <a:t>Mission: </a:t>
            </a:r>
          </a:p>
          <a:p>
            <a:pPr algn="l"/>
            <a:r>
              <a:rPr lang="en-US" sz="2000" b="1">
                <a:solidFill>
                  <a:srgbClr val="FF0000"/>
                </a:solidFill>
                <a:latin typeface="Calibri (MS)"/>
                <a:ea typeface="Calibri (MS)"/>
                <a:cs typeface="Calibri (MS)"/>
                <a:sym typeface="Calibri (MS)"/>
              </a:rPr>
              <a:t>W</a:t>
            </a:r>
            <a:r>
              <a:rPr lang="en-US" sz="2000" b="1">
                <a:latin typeface="Calibri (MS)"/>
                <a:ea typeface="Calibri (MS)"/>
                <a:cs typeface="Calibri (MS)"/>
                <a:sym typeface="Calibri (MS)"/>
              </a:rPr>
              <a:t>ith a focus on STEAM, students will,</a:t>
            </a:r>
          </a:p>
          <a:p>
            <a:pPr algn="l"/>
            <a:r>
              <a:rPr lang="en-US" sz="2000" b="1">
                <a:solidFill>
                  <a:srgbClr val="FF0000"/>
                </a:solidFill>
                <a:latin typeface="Calibri (MS)"/>
                <a:ea typeface="Calibri (MS)"/>
                <a:cs typeface="Calibri (MS)"/>
                <a:sym typeface="Calibri (MS)"/>
              </a:rPr>
              <a:t>I</a:t>
            </a:r>
            <a:r>
              <a:rPr lang="en-US" sz="2000" b="1">
                <a:latin typeface="Calibri (MS)"/>
                <a:ea typeface="Calibri (MS)"/>
                <a:cs typeface="Calibri (MS)"/>
                <a:sym typeface="Calibri (MS)"/>
              </a:rPr>
              <a:t>nvestigate thoroughly, think</a:t>
            </a:r>
            <a:br>
              <a:rPr lang="en-US" sz="2000" b="1">
                <a:latin typeface="Calibri (MS)"/>
                <a:ea typeface="Calibri (MS)"/>
                <a:cs typeface="Calibri (MS)"/>
                <a:sym typeface="Calibri (MS)"/>
              </a:rPr>
            </a:br>
            <a:r>
              <a:rPr lang="en-US" sz="2000" b="1">
                <a:solidFill>
                  <a:srgbClr val="FF0000"/>
                </a:solidFill>
                <a:latin typeface="Calibri (MS)"/>
                <a:ea typeface="Calibri (MS)"/>
                <a:cs typeface="Calibri (MS)"/>
                <a:sym typeface="Calibri (MS)"/>
              </a:rPr>
              <a:t>L</a:t>
            </a:r>
            <a:r>
              <a:rPr lang="en-US" sz="2000" b="1">
                <a:latin typeface="Calibri (MS)"/>
                <a:ea typeface="Calibri (MS)"/>
                <a:cs typeface="Calibri (MS)"/>
                <a:sym typeface="Calibri (MS)"/>
              </a:rPr>
              <a:t>ogically, and use creativity to</a:t>
            </a:r>
          </a:p>
          <a:p>
            <a:pPr algn="l"/>
            <a:r>
              <a:rPr lang="en-US" sz="2000" b="1">
                <a:solidFill>
                  <a:srgbClr val="FF0000"/>
                </a:solidFill>
                <a:latin typeface="Calibri (MS)"/>
                <a:ea typeface="Calibri (MS)"/>
                <a:cs typeface="Calibri (MS)"/>
                <a:sym typeface="Calibri (MS)"/>
              </a:rPr>
              <a:t>D</a:t>
            </a:r>
            <a:r>
              <a:rPr lang="en-US" sz="2000" b="1">
                <a:latin typeface="Calibri (MS)"/>
                <a:ea typeface="Calibri (MS)"/>
                <a:cs typeface="Calibri (MS)"/>
                <a:sym typeface="Calibri (MS)"/>
              </a:rPr>
              <a:t>evelop leadership skills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D05FFB-9E99-FF9A-B63F-1261723D3344}"/>
              </a:ext>
            </a:extLst>
          </p:cNvPr>
          <p:cNvSpPr txBox="1"/>
          <p:nvPr/>
        </p:nvSpPr>
        <p:spPr>
          <a:xfrm>
            <a:off x="7954633" y="3927216"/>
            <a:ext cx="377648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>
                <a:latin typeface="Calibri (MS)"/>
                <a:ea typeface="Calibri (MS)"/>
                <a:cs typeface="Calibri (MS)"/>
                <a:sym typeface="Calibri (MS)"/>
              </a:rPr>
              <a:t>Vision:</a:t>
            </a:r>
          </a:p>
          <a:p>
            <a:pPr algn="l"/>
            <a:r>
              <a:rPr lang="en-US" sz="2000" b="1">
                <a:solidFill>
                  <a:srgbClr val="FF0000"/>
                </a:solidFill>
                <a:latin typeface="Calibri (MS)"/>
                <a:ea typeface="Calibri (MS)"/>
                <a:cs typeface="Calibri (MS)"/>
                <a:sym typeface="Calibri (MS)"/>
              </a:rPr>
              <a:t>C</a:t>
            </a:r>
            <a:r>
              <a:rPr lang="en-US" sz="2000" b="1">
                <a:latin typeface="Calibri (MS)"/>
                <a:ea typeface="Calibri (MS)"/>
                <a:cs typeface="Calibri (MS)"/>
                <a:sym typeface="Calibri (MS)"/>
              </a:rPr>
              <a:t>reating a challenging learning environment where we</a:t>
            </a:r>
            <a:br>
              <a:rPr lang="en-US" sz="2000" b="1">
                <a:latin typeface="Calibri (MS)"/>
                <a:ea typeface="Calibri (MS)"/>
                <a:cs typeface="Calibri (MS)"/>
                <a:sym typeface="Calibri (MS)"/>
              </a:rPr>
            </a:br>
            <a:r>
              <a:rPr lang="en-US" sz="2000" b="1">
                <a:solidFill>
                  <a:srgbClr val="FF0000"/>
                </a:solidFill>
                <a:latin typeface="Calibri (MS)"/>
                <a:ea typeface="Calibri (MS)"/>
                <a:cs typeface="Calibri (MS)"/>
                <a:sym typeface="Calibri (MS)"/>
              </a:rPr>
              <a:t>A</a:t>
            </a:r>
            <a:r>
              <a:rPr lang="en-US" sz="2000" b="1">
                <a:latin typeface="Calibri (MS)"/>
                <a:ea typeface="Calibri (MS)"/>
                <a:cs typeface="Calibri (MS)"/>
                <a:sym typeface="Calibri (MS)"/>
              </a:rPr>
              <a:t>chieve excellence,</a:t>
            </a:r>
          </a:p>
          <a:p>
            <a:pPr algn="l"/>
            <a:r>
              <a:rPr lang="en-US" sz="2000" b="1">
                <a:solidFill>
                  <a:srgbClr val="FF0000"/>
                </a:solidFill>
                <a:latin typeface="Calibri (MS)"/>
                <a:ea typeface="Calibri (MS)"/>
                <a:cs typeface="Calibri (MS)"/>
                <a:sym typeface="Calibri (MS)"/>
              </a:rPr>
              <a:t>T</a:t>
            </a:r>
            <a:r>
              <a:rPr lang="en-US" sz="2000" b="1">
                <a:latin typeface="Calibri (MS)"/>
                <a:ea typeface="Calibri (MS)"/>
                <a:cs typeface="Calibri (MS)"/>
                <a:sym typeface="Calibri (MS)"/>
              </a:rPr>
              <a:t>hink critically and</a:t>
            </a:r>
            <a:br>
              <a:rPr lang="en-US" sz="2000" b="1">
                <a:latin typeface="Calibri (MS)"/>
                <a:ea typeface="Calibri (MS)"/>
                <a:cs typeface="Calibri (MS)"/>
                <a:sym typeface="Calibri (MS)"/>
              </a:rPr>
            </a:br>
            <a:r>
              <a:rPr lang="en-US" sz="2000" b="1">
                <a:solidFill>
                  <a:srgbClr val="FF0000"/>
                </a:solidFill>
                <a:latin typeface="Calibri (MS)"/>
                <a:ea typeface="Calibri (MS)"/>
                <a:cs typeface="Calibri (MS)"/>
                <a:sym typeface="Calibri (MS)"/>
              </a:rPr>
              <a:t>S</a:t>
            </a:r>
            <a:r>
              <a:rPr lang="en-US" sz="2000" b="1">
                <a:latin typeface="Calibri (MS)"/>
                <a:ea typeface="Calibri (MS)"/>
                <a:cs typeface="Calibri (MS)"/>
                <a:sym typeface="Calibri (MS)"/>
              </a:rPr>
              <a:t>olve problems</a:t>
            </a:r>
          </a:p>
        </p:txBody>
      </p:sp>
    </p:spTree>
    <p:extLst>
      <p:ext uri="{BB962C8B-B14F-4D97-AF65-F5344CB8AC3E}">
        <p14:creationId xmlns:p14="http://schemas.microsoft.com/office/powerpoint/2010/main" val="2760489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60BA9-8466-1EE0-8E80-88748880D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CEB7C2A-99CF-3ED8-4AA5-4CEDA5FC8279}"/>
              </a:ext>
            </a:extLst>
          </p:cNvPr>
          <p:cNvSpPr txBox="1">
            <a:spLocks/>
          </p:cNvSpPr>
          <p:nvPr/>
        </p:nvSpPr>
        <p:spPr>
          <a:xfrm>
            <a:off x="494556" y="0"/>
            <a:ext cx="9779183" cy="132556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Aft>
                <a:spcPts val="600"/>
              </a:spcAft>
              <a:defRPr/>
            </a:pPr>
            <a:r>
              <a:rPr lang="en-US" sz="4100">
                <a:solidFill>
                  <a:srgbClr val="C00000"/>
                </a:solidFill>
              </a:rPr>
              <a:t>Perkerson Elementary School </a:t>
            </a:r>
            <a:r>
              <a:rPr kumimoji="0" lang="en-US" sz="41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Proposed Goals for the 2025-2030 Strategic Plan: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E7F8766D-A500-FAC2-0C2D-B8DDCED981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21BB249-557B-A990-2480-6C8066045A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256" r="21714" b="2"/>
          <a:stretch>
            <a:fillRect/>
          </a:stretch>
        </p:blipFill>
        <p:spPr>
          <a:xfrm>
            <a:off x="1167493" y="2087561"/>
            <a:ext cx="2876604" cy="33668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88B37F-069C-27C1-1AFC-65F5306D8D7C}"/>
              </a:ext>
            </a:extLst>
          </p:cNvPr>
          <p:cNvSpPr txBox="1"/>
          <p:nvPr/>
        </p:nvSpPr>
        <p:spPr>
          <a:xfrm>
            <a:off x="4977728" y="1163301"/>
            <a:ext cx="61722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Font typeface="Arial"/>
              <a:buChar char="•"/>
            </a:pPr>
            <a:r>
              <a:rPr lang="en-US"/>
              <a:t>By</a:t>
            </a:r>
            <a:r>
              <a:rPr lang="en-US" b="1"/>
              <a:t> 2030</a:t>
            </a:r>
            <a:r>
              <a:rPr lang="en-US"/>
              <a:t>, Perkerson Elementary School will increase the percentage of students performing at Proficiency and Above in Math from </a:t>
            </a:r>
            <a:r>
              <a:rPr lang="en-US" b="1"/>
              <a:t>20.5%</a:t>
            </a:r>
            <a:r>
              <a:rPr lang="en-US"/>
              <a:t> to </a:t>
            </a:r>
            <a:r>
              <a:rPr lang="en-US" b="1"/>
              <a:t>45.5%</a:t>
            </a:r>
            <a:r>
              <a:rPr lang="en-US"/>
              <a:t> for All Students, and from </a:t>
            </a:r>
            <a:r>
              <a:rPr lang="en-US" b="1"/>
              <a:t>0%</a:t>
            </a:r>
            <a:r>
              <a:rPr lang="en-US"/>
              <a:t> to </a:t>
            </a:r>
            <a:r>
              <a:rPr lang="en-US" b="1"/>
              <a:t>25%</a:t>
            </a:r>
            <a:r>
              <a:rPr lang="en-US"/>
              <a:t> for Students with Disabilities, as measured by the Georgia Milestones Assessment. </a:t>
            </a:r>
          </a:p>
          <a:p>
            <a:endParaRPr lang="en-US">
              <a:ea typeface="Calibri"/>
              <a:cs typeface="Calibri"/>
            </a:endParaRPr>
          </a:p>
          <a:p>
            <a:pPr marL="228600" indent="-228600">
              <a:buFont typeface="Arial"/>
              <a:buChar char="•"/>
            </a:pPr>
            <a:r>
              <a:rPr lang="en-US"/>
              <a:t>By </a:t>
            </a:r>
            <a:r>
              <a:rPr lang="en-US" b="1"/>
              <a:t>2030</a:t>
            </a:r>
            <a:r>
              <a:rPr lang="en-US"/>
              <a:t>, Perkerson Elementary School will increase the percentage of students performing at Proficient and Above in ELA from </a:t>
            </a:r>
            <a:r>
              <a:rPr lang="en-US" b="1"/>
              <a:t>16.8%</a:t>
            </a:r>
            <a:r>
              <a:rPr lang="en-US"/>
              <a:t> to at least </a:t>
            </a:r>
            <a:r>
              <a:rPr lang="en-US" b="1"/>
              <a:t>41.8% </a:t>
            </a:r>
            <a:r>
              <a:rPr lang="en-US"/>
              <a:t>for All Students, and from </a:t>
            </a:r>
            <a:r>
              <a:rPr lang="en-US" b="1"/>
              <a:t>5.6%</a:t>
            </a:r>
            <a:r>
              <a:rPr lang="en-US"/>
              <a:t> to at least </a:t>
            </a:r>
            <a:r>
              <a:rPr lang="en-US" b="1"/>
              <a:t>30.6% </a:t>
            </a:r>
            <a:r>
              <a:rPr lang="en-US"/>
              <a:t>for Students with Disabilities, as measured by the Georgia Milestones Assessment.</a:t>
            </a:r>
          </a:p>
          <a:p>
            <a:endParaRPr lang="en-US">
              <a:ea typeface="Calibri"/>
              <a:cs typeface="Calibri"/>
            </a:endParaRPr>
          </a:p>
          <a:p>
            <a:pPr marL="228600" indent="-228600">
              <a:buFont typeface="Arial"/>
              <a:buChar char="•"/>
            </a:pPr>
            <a:r>
              <a:rPr lang="en-US"/>
              <a:t>By </a:t>
            </a:r>
            <a:r>
              <a:rPr lang="en-US" b="1"/>
              <a:t>2030</a:t>
            </a:r>
            <a:r>
              <a:rPr lang="en-US"/>
              <a:t>, Perkerson Elementary School will increase the % of students who are not chronically absent from </a:t>
            </a:r>
            <a:r>
              <a:rPr lang="en-US" b="1"/>
              <a:t>62.3%</a:t>
            </a:r>
            <a:r>
              <a:rPr lang="en-US"/>
              <a:t> to </a:t>
            </a:r>
            <a:r>
              <a:rPr lang="en-US" b="1"/>
              <a:t>77.3%. </a:t>
            </a:r>
          </a:p>
          <a:p>
            <a:endParaRPr lang="en-US"/>
          </a:p>
          <a:p>
            <a:pPr marL="228600" indent="-228600">
              <a:buFont typeface="Arial"/>
              <a:buChar char="•"/>
            </a:pPr>
            <a:r>
              <a:rPr lang="en-US"/>
              <a:t>By </a:t>
            </a:r>
            <a:r>
              <a:rPr lang="en-US" b="1"/>
              <a:t>2030</a:t>
            </a:r>
            <a:r>
              <a:rPr lang="en-US"/>
              <a:t>, Perkerson Elementary School will increase the School Climate Star rating from </a:t>
            </a:r>
            <a:r>
              <a:rPr lang="en-US" b="1"/>
              <a:t>2</a:t>
            </a:r>
            <a:r>
              <a:rPr lang="en-US"/>
              <a:t> to </a:t>
            </a:r>
            <a:r>
              <a:rPr lang="en-US" b="1"/>
              <a:t>4</a:t>
            </a:r>
            <a:r>
              <a:rPr lang="en-US"/>
              <a:t>. 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3142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>
          <a:extLst>
            <a:ext uri="{FF2B5EF4-FFF2-40B4-BE49-F238E27FC236}">
              <a16:creationId xmlns:a16="http://schemas.microsoft.com/office/drawing/2014/main" id="{AA1F116E-52A2-7A74-2947-34A843474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01">
            <a:extLst>
              <a:ext uri="{FF2B5EF4-FFF2-40B4-BE49-F238E27FC236}">
                <a16:creationId xmlns:a16="http://schemas.microsoft.com/office/drawing/2014/main" id="{524298F5-FFB9-625A-D950-34C6E0F2EBF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7812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cs typeface="Poppins"/>
              <a:sym typeface="Poppins"/>
            </a:endParaRPr>
          </a:p>
        </p:txBody>
      </p:sp>
      <p:sp>
        <p:nvSpPr>
          <p:cNvPr id="765" name="Google Shape;765;p101">
            <a:extLst>
              <a:ext uri="{FF2B5EF4-FFF2-40B4-BE49-F238E27FC236}">
                <a16:creationId xmlns:a16="http://schemas.microsoft.com/office/drawing/2014/main" id="{30318820-2202-F39A-366B-80093C30C99E}"/>
              </a:ext>
            </a:extLst>
          </p:cNvPr>
          <p:cNvSpPr txBox="1"/>
          <p:nvPr/>
        </p:nvSpPr>
        <p:spPr>
          <a:xfrm>
            <a:off x="324338" y="114779"/>
            <a:ext cx="11543323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700" b="1" i="0" u="sng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ExtraBold" panose="00000900000000000000" pitchFamily="50" charset="0"/>
                <a:cs typeface="Arial"/>
                <a:sym typeface="Arial"/>
              </a:rPr>
              <a:t>Today’s Focus: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cs typeface="Arial"/>
                <a:sym typeface="Arial"/>
              </a:rPr>
              <a:t>School Strategic Planning Process: Step 4 </a:t>
            </a:r>
            <a:endParaRPr kumimoji="0" lang="en-US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cs typeface="Arial"/>
              <a:sym typeface="Arial"/>
            </a:endParaRPr>
          </a:p>
        </p:txBody>
      </p:sp>
      <p:pic>
        <p:nvPicPr>
          <p:cNvPr id="766" name="Google Shape;766;p101">
            <a:extLst>
              <a:ext uri="{FF2B5EF4-FFF2-40B4-BE49-F238E27FC236}">
                <a16:creationId xmlns:a16="http://schemas.microsoft.com/office/drawing/2014/main" id="{9EB0B90C-2D91-4136-ABED-E4EF363FB3A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9675" y="5609263"/>
            <a:ext cx="723900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101">
            <a:extLst>
              <a:ext uri="{FF2B5EF4-FFF2-40B4-BE49-F238E27FC236}">
                <a16:creationId xmlns:a16="http://schemas.microsoft.com/office/drawing/2014/main" id="{59BA5B23-75F1-8CB5-418E-1612F4A87E45}"/>
              </a:ext>
            </a:extLst>
          </p:cNvPr>
          <p:cNvSpPr txBox="1"/>
          <p:nvPr/>
        </p:nvSpPr>
        <p:spPr>
          <a:xfrm>
            <a:off x="1102298" y="1419896"/>
            <a:ext cx="441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Review Data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8" name="Google Shape;768;p101">
            <a:extLst>
              <a:ext uri="{FF2B5EF4-FFF2-40B4-BE49-F238E27FC236}">
                <a16:creationId xmlns:a16="http://schemas.microsoft.com/office/drawing/2014/main" id="{0608E7DB-FD29-698E-65A9-D2B8EB9AB1DB}"/>
              </a:ext>
            </a:extLst>
          </p:cNvPr>
          <p:cNvSpPr/>
          <p:nvPr/>
        </p:nvSpPr>
        <p:spPr>
          <a:xfrm>
            <a:off x="300275" y="1338541"/>
            <a:ext cx="612600" cy="612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71300" tIns="35625" rIns="71300" bIns="356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4"/>
              <a:buFont typeface="Arial"/>
              <a:buNone/>
              <a:tabLst/>
              <a:defRPr/>
            </a:pPr>
            <a:endParaRPr kumimoji="0" sz="140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69" name="Google Shape;769;p101">
            <a:extLst>
              <a:ext uri="{FF2B5EF4-FFF2-40B4-BE49-F238E27FC236}">
                <a16:creationId xmlns:a16="http://schemas.microsoft.com/office/drawing/2014/main" id="{A4FD6A96-1153-7DAE-DF16-BF92AB0EA00F}"/>
              </a:ext>
            </a:extLst>
          </p:cNvPr>
          <p:cNvSpPr txBox="1"/>
          <p:nvPr/>
        </p:nvSpPr>
        <p:spPr>
          <a:xfrm>
            <a:off x="414922" y="1321500"/>
            <a:ext cx="4173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71300" rIns="71300" bIns="713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119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</a:t>
            </a:r>
            <a:endParaRPr kumimoji="0" sz="1091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0" name="Google Shape;770;p101">
            <a:extLst>
              <a:ext uri="{FF2B5EF4-FFF2-40B4-BE49-F238E27FC236}">
                <a16:creationId xmlns:a16="http://schemas.microsoft.com/office/drawing/2014/main" id="{A9F98241-EF23-7A63-B02A-3F942806C261}"/>
              </a:ext>
            </a:extLst>
          </p:cNvPr>
          <p:cNvSpPr txBox="1"/>
          <p:nvPr/>
        </p:nvSpPr>
        <p:spPr>
          <a:xfrm>
            <a:off x="1087798" y="4094332"/>
            <a:ext cx="49401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Identify 2025-2030 Strategic Objectives 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Reflect on 2020-2025 Strategic Plan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Review and Discuss Additional Objectives Going Forward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771" name="Google Shape;771;p101">
            <a:extLst>
              <a:ext uri="{FF2B5EF4-FFF2-40B4-BE49-F238E27FC236}">
                <a16:creationId xmlns:a16="http://schemas.microsoft.com/office/drawing/2014/main" id="{56D172CB-1AC1-039F-733B-CBCB4FD99BE8}"/>
              </a:ext>
            </a:extLst>
          </p:cNvPr>
          <p:cNvSpPr/>
          <p:nvPr/>
        </p:nvSpPr>
        <p:spPr>
          <a:xfrm>
            <a:off x="317281" y="2165448"/>
            <a:ext cx="612600" cy="612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71300" tIns="35625" rIns="71300" bIns="356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4"/>
              <a:buFont typeface="Arial"/>
              <a:buNone/>
              <a:tabLst/>
              <a:defRPr/>
            </a:pPr>
            <a:endParaRPr kumimoji="0" sz="140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72" name="Google Shape;772;p101">
            <a:extLst>
              <a:ext uri="{FF2B5EF4-FFF2-40B4-BE49-F238E27FC236}">
                <a16:creationId xmlns:a16="http://schemas.microsoft.com/office/drawing/2014/main" id="{107FDF4C-5137-2C2F-AC43-24F1E2DF073B}"/>
              </a:ext>
            </a:extLst>
          </p:cNvPr>
          <p:cNvSpPr txBox="1"/>
          <p:nvPr/>
        </p:nvSpPr>
        <p:spPr>
          <a:xfrm>
            <a:off x="431928" y="2148407"/>
            <a:ext cx="4173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71300" rIns="71300" bIns="713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119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  <a:endParaRPr kumimoji="0" sz="1091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3" name="Google Shape;773;p101">
            <a:extLst>
              <a:ext uri="{FF2B5EF4-FFF2-40B4-BE49-F238E27FC236}">
                <a16:creationId xmlns:a16="http://schemas.microsoft.com/office/drawing/2014/main" id="{EA2A7500-5AF6-056E-020B-369D7CF5C2AC}"/>
              </a:ext>
            </a:extLst>
          </p:cNvPr>
          <p:cNvSpPr/>
          <p:nvPr/>
        </p:nvSpPr>
        <p:spPr>
          <a:xfrm>
            <a:off x="317276" y="3009501"/>
            <a:ext cx="612600" cy="612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71300" tIns="35625" rIns="71300" bIns="356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4"/>
              <a:buFont typeface="Arial"/>
              <a:buNone/>
              <a:tabLst/>
              <a:defRPr/>
            </a:pPr>
            <a:endParaRPr kumimoji="0" sz="140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74" name="Google Shape;774;p101">
            <a:extLst>
              <a:ext uri="{FF2B5EF4-FFF2-40B4-BE49-F238E27FC236}">
                <a16:creationId xmlns:a16="http://schemas.microsoft.com/office/drawing/2014/main" id="{FDB6FF3B-EAFF-F490-0AC5-98F83D83FB48}"/>
              </a:ext>
            </a:extLst>
          </p:cNvPr>
          <p:cNvSpPr txBox="1"/>
          <p:nvPr/>
        </p:nvSpPr>
        <p:spPr>
          <a:xfrm>
            <a:off x="431923" y="2992460"/>
            <a:ext cx="4173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71300" rIns="71300" bIns="713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119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  <a:endParaRPr kumimoji="0" sz="1091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5" name="Google Shape;775;p101">
            <a:extLst>
              <a:ext uri="{FF2B5EF4-FFF2-40B4-BE49-F238E27FC236}">
                <a16:creationId xmlns:a16="http://schemas.microsoft.com/office/drawing/2014/main" id="{DB40A0B5-968E-B875-DBF6-84F1764B1315}"/>
              </a:ext>
            </a:extLst>
          </p:cNvPr>
          <p:cNvSpPr txBox="1"/>
          <p:nvPr/>
        </p:nvSpPr>
        <p:spPr>
          <a:xfrm>
            <a:off x="1091664" y="5057024"/>
            <a:ext cx="420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6" name="Google Shape;776;p101">
            <a:extLst>
              <a:ext uri="{FF2B5EF4-FFF2-40B4-BE49-F238E27FC236}">
                <a16:creationId xmlns:a16="http://schemas.microsoft.com/office/drawing/2014/main" id="{082873F4-DBFD-3E0A-9368-2FE34FB95365}"/>
              </a:ext>
            </a:extLst>
          </p:cNvPr>
          <p:cNvSpPr/>
          <p:nvPr/>
        </p:nvSpPr>
        <p:spPr>
          <a:xfrm>
            <a:off x="300269" y="4087420"/>
            <a:ext cx="612600" cy="612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71300" tIns="35625" rIns="71300" bIns="356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4"/>
              <a:buFont typeface="Arial"/>
              <a:buNone/>
              <a:tabLst/>
              <a:defRPr/>
            </a:pPr>
            <a:endParaRPr kumimoji="0" sz="140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77" name="Google Shape;777;p101">
            <a:extLst>
              <a:ext uri="{FF2B5EF4-FFF2-40B4-BE49-F238E27FC236}">
                <a16:creationId xmlns:a16="http://schemas.microsoft.com/office/drawing/2014/main" id="{EF275173-1F9C-856D-28F9-6F3AD5B66797}"/>
              </a:ext>
            </a:extLst>
          </p:cNvPr>
          <p:cNvSpPr txBox="1"/>
          <p:nvPr/>
        </p:nvSpPr>
        <p:spPr>
          <a:xfrm>
            <a:off x="414916" y="4070379"/>
            <a:ext cx="4173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71300" rIns="71300" bIns="713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119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4</a:t>
            </a:r>
            <a:endParaRPr kumimoji="0" sz="1091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8" name="Google Shape;778;p101">
            <a:extLst>
              <a:ext uri="{FF2B5EF4-FFF2-40B4-BE49-F238E27FC236}">
                <a16:creationId xmlns:a16="http://schemas.microsoft.com/office/drawing/2014/main" id="{F462AE91-5649-65EE-E4A2-2360A9CDE513}"/>
              </a:ext>
            </a:extLst>
          </p:cNvPr>
          <p:cNvSpPr txBox="1"/>
          <p:nvPr/>
        </p:nvSpPr>
        <p:spPr>
          <a:xfrm>
            <a:off x="1044510" y="5429752"/>
            <a:ext cx="49401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Approve Your Strategic Plan &amp; Rank Your Strategic Objectives for FY27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779" name="Google Shape;779;p101">
            <a:extLst>
              <a:ext uri="{FF2B5EF4-FFF2-40B4-BE49-F238E27FC236}">
                <a16:creationId xmlns:a16="http://schemas.microsoft.com/office/drawing/2014/main" id="{DDA30C4D-FE86-43B9-FD25-48A283570007}"/>
              </a:ext>
            </a:extLst>
          </p:cNvPr>
          <p:cNvSpPr/>
          <p:nvPr/>
        </p:nvSpPr>
        <p:spPr>
          <a:xfrm>
            <a:off x="317263" y="5356516"/>
            <a:ext cx="612600" cy="612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71300" tIns="35625" rIns="71300" bIns="356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4"/>
              <a:buFont typeface="Arial"/>
              <a:buNone/>
              <a:tabLst/>
              <a:defRPr/>
            </a:pPr>
            <a:endParaRPr kumimoji="0" sz="140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80" name="Google Shape;780;p101">
            <a:extLst>
              <a:ext uri="{FF2B5EF4-FFF2-40B4-BE49-F238E27FC236}">
                <a16:creationId xmlns:a16="http://schemas.microsoft.com/office/drawing/2014/main" id="{257346ED-477A-042F-9F38-F364FCBDEAAD}"/>
              </a:ext>
            </a:extLst>
          </p:cNvPr>
          <p:cNvSpPr txBox="1"/>
          <p:nvPr/>
        </p:nvSpPr>
        <p:spPr>
          <a:xfrm>
            <a:off x="431910" y="5339475"/>
            <a:ext cx="4173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71300" rIns="71300" bIns="713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119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5</a:t>
            </a:r>
            <a:endParaRPr kumimoji="0" sz="1091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1" name="Google Shape;781;p101">
            <a:extLst>
              <a:ext uri="{FF2B5EF4-FFF2-40B4-BE49-F238E27FC236}">
                <a16:creationId xmlns:a16="http://schemas.microsoft.com/office/drawing/2014/main" id="{92F42C3D-D720-058D-17F1-BDF56318C001}"/>
              </a:ext>
            </a:extLst>
          </p:cNvPr>
          <p:cNvSpPr txBox="1"/>
          <p:nvPr/>
        </p:nvSpPr>
        <p:spPr>
          <a:xfrm>
            <a:off x="1087798" y="2946694"/>
            <a:ext cx="4766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Confirm 2030 Goals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Create CIP Goals to 2030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Identify Additional Goals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2" name="Google Shape;782;p101">
            <a:extLst>
              <a:ext uri="{FF2B5EF4-FFF2-40B4-BE49-F238E27FC236}">
                <a16:creationId xmlns:a16="http://schemas.microsoft.com/office/drawing/2014/main" id="{DB77053E-067F-A584-0022-E5D251DAEDAC}"/>
              </a:ext>
            </a:extLst>
          </p:cNvPr>
          <p:cNvSpPr txBox="1"/>
          <p:nvPr/>
        </p:nvSpPr>
        <p:spPr>
          <a:xfrm>
            <a:off x="6194513" y="1268533"/>
            <a:ext cx="5404800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Sample GO Team Business Meeting Cadence</a:t>
            </a:r>
            <a:endParaRPr kumimoji="0" sz="1800" b="1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Business Meeting 1: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Review Data </a:t>
            </a:r>
            <a:r>
              <a:rPr kumimoji="0" lang="en-US" sz="11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(MAP, GMAS, Graduation Rate, CCRPI, etc.)</a:t>
            </a:r>
            <a:endParaRPr kumimoji="0" sz="11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Business Meeting 2: 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Review Data (School KPIs)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Align Mission/Vision/ Purpose 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Confirm 2030 Goals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Business Meeting 3: 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Identify 2025-2030 Strategic Objectives 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Business Meeting 4 (Budget Allocation): </a:t>
            </a: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Approve Your Strategic Plan &amp; Rank Your Strategic Objectives for FY27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3" name="Google Shape;783;p101">
            <a:extLst>
              <a:ext uri="{FF2B5EF4-FFF2-40B4-BE49-F238E27FC236}">
                <a16:creationId xmlns:a16="http://schemas.microsoft.com/office/drawing/2014/main" id="{B5EAC75B-610B-4DE2-7827-3FA8CBC21A07}"/>
              </a:ext>
            </a:extLst>
          </p:cNvPr>
          <p:cNvSpPr txBox="1"/>
          <p:nvPr/>
        </p:nvSpPr>
        <p:spPr>
          <a:xfrm>
            <a:off x="1102298" y="2271628"/>
            <a:ext cx="441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Align Mission/Vision/Purpose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69DE4C-5C03-36A4-3A61-9C5C65E4E818}"/>
              </a:ext>
            </a:extLst>
          </p:cNvPr>
          <p:cNvSpPr/>
          <p:nvPr/>
        </p:nvSpPr>
        <p:spPr>
          <a:xfrm>
            <a:off x="6043321" y="1268533"/>
            <a:ext cx="5510857" cy="455505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1DD238-0362-755E-D6C6-C0C893D3505F}"/>
              </a:ext>
            </a:extLst>
          </p:cNvPr>
          <p:cNvSpPr/>
          <p:nvPr/>
        </p:nvSpPr>
        <p:spPr>
          <a:xfrm>
            <a:off x="206830" y="4031355"/>
            <a:ext cx="5715400" cy="13153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Graphic 3" descr="Checkmark with solid fill">
            <a:extLst>
              <a:ext uri="{FF2B5EF4-FFF2-40B4-BE49-F238E27FC236}">
                <a16:creationId xmlns:a16="http://schemas.microsoft.com/office/drawing/2014/main" id="{E10F9E7E-A3CD-B79B-4550-F46E917A04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94513" y="1934903"/>
            <a:ext cx="563016" cy="5630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72D0AF-9AD8-A24F-BDF4-4A48A8C2F0F0}"/>
              </a:ext>
            </a:extLst>
          </p:cNvPr>
          <p:cNvSpPr/>
          <p:nvPr/>
        </p:nvSpPr>
        <p:spPr>
          <a:xfrm>
            <a:off x="6117529" y="4054894"/>
            <a:ext cx="5078179" cy="77836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E3B8A212-76F4-353D-8678-09B162AFB8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9730" y="2715352"/>
            <a:ext cx="563016" cy="56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71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6" name="Google Shape;896;p11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926" b="7926"/>
          <a:stretch/>
        </p:blipFill>
        <p:spPr>
          <a:xfrm>
            <a:off x="-318053" y="-178906"/>
            <a:ext cx="12510051" cy="7036907"/>
          </a:xfrm>
          <a:prstGeom prst="rect">
            <a:avLst/>
          </a:prstGeom>
          <a:noFill/>
          <a:ln>
            <a:noFill/>
          </a:ln>
        </p:spPr>
      </p:pic>
      <p:sp>
        <p:nvSpPr>
          <p:cNvPr id="897" name="Google Shape;897;p110"/>
          <p:cNvSpPr/>
          <p:nvPr/>
        </p:nvSpPr>
        <p:spPr>
          <a:xfrm>
            <a:off x="-318053" y="-268360"/>
            <a:ext cx="12510000" cy="7215900"/>
          </a:xfrm>
          <a:prstGeom prst="rect">
            <a:avLst/>
          </a:prstGeom>
          <a:solidFill>
            <a:schemeClr val="dk1">
              <a:alpha val="77650"/>
            </a:schemeClr>
          </a:solidFill>
          <a:ln w="19050" cap="flat" cmpd="sng">
            <a:solidFill>
              <a:srgbClr val="5D5D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8" name="Google Shape;898;p110"/>
          <p:cNvGrpSpPr/>
          <p:nvPr/>
        </p:nvGrpSpPr>
        <p:grpSpPr>
          <a:xfrm>
            <a:off x="231891" y="1987743"/>
            <a:ext cx="11410171" cy="2963773"/>
            <a:chOff x="1741174" y="2781058"/>
            <a:chExt cx="10350300" cy="2963773"/>
          </a:xfrm>
        </p:grpSpPr>
        <p:sp>
          <p:nvSpPr>
            <p:cNvPr id="899" name="Google Shape;899;p110"/>
            <p:cNvSpPr txBox="1"/>
            <p:nvPr/>
          </p:nvSpPr>
          <p:spPr>
            <a:xfrm>
              <a:off x="1741174" y="2781058"/>
              <a:ext cx="10350300" cy="708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4572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4. Identify 2025-2030 Strategic Objectives </a:t>
              </a:r>
              <a:endParaRPr sz="4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900" name="Google Shape;900;p110"/>
            <p:cNvSpPr txBox="1"/>
            <p:nvPr/>
          </p:nvSpPr>
          <p:spPr>
            <a:xfrm>
              <a:off x="1858407" y="5467931"/>
              <a:ext cx="2739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1" name="Google Shape;901;p110"/>
          <p:cNvSpPr txBox="1"/>
          <p:nvPr/>
        </p:nvSpPr>
        <p:spPr>
          <a:xfrm>
            <a:off x="1871334" y="6314798"/>
            <a:ext cx="791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One District. One Goal. Every Child.</a:t>
            </a:r>
            <a:endParaRPr sz="1600" b="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02" name="Google Shape;902;p110" title="APSLogo_White_Horz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4800" y="6208613"/>
            <a:ext cx="1400274" cy="551074"/>
          </a:xfrm>
          <a:prstGeom prst="rect">
            <a:avLst/>
          </a:prstGeom>
          <a:noFill/>
          <a:ln>
            <a:noFill/>
          </a:ln>
        </p:spPr>
      </p:pic>
      <p:sp>
        <p:nvSpPr>
          <p:cNvPr id="903" name="Google Shape;903;p110"/>
          <p:cNvSpPr txBox="1"/>
          <p:nvPr/>
        </p:nvSpPr>
        <p:spPr>
          <a:xfrm>
            <a:off x="1270000" y="2888325"/>
            <a:ext cx="9906000" cy="1492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eorgia"/>
              <a:buChar char="●"/>
            </a:pPr>
            <a:r>
              <a:rPr lang="en-US" sz="25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Reflect on 2020-2025 Strategic Plan (Stop, Continue)</a:t>
            </a:r>
            <a:endParaRPr sz="25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indent="-387350">
              <a:spcBef>
                <a:spcPts val="600"/>
              </a:spcBef>
              <a:buClr>
                <a:schemeClr val="lt1"/>
              </a:buClr>
              <a:buSzPts val="2500"/>
              <a:buFont typeface="Georgia"/>
              <a:buChar char="●"/>
            </a:pPr>
            <a:r>
              <a:rPr lang="en-US" sz="25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Align Objectives to the District's new Focus Areas</a:t>
            </a:r>
          </a:p>
          <a:p>
            <a:pPr marL="457200" indent="-387350">
              <a:spcBef>
                <a:spcPts val="600"/>
              </a:spcBef>
              <a:buClr>
                <a:schemeClr val="lt1"/>
              </a:buClr>
              <a:buSzPts val="2500"/>
              <a:buFont typeface="Georgia"/>
              <a:buChar char="●"/>
            </a:pPr>
            <a:r>
              <a:rPr lang="en-US" sz="25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Review and Discuss Additional Objectives Going Forward (Start)</a:t>
            </a:r>
            <a:endParaRPr sz="2500">
              <a:solidFill>
                <a:schemeClr val="lt1"/>
              </a:solidFill>
              <a:latin typeface="Georgia"/>
              <a:ea typeface="Georgia"/>
              <a:cs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1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895" name="Google Shape;895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9675" y="5609263"/>
            <a:ext cx="723900" cy="1190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58710C9-FB74-35A3-9AE8-BC1AF1940470}"/>
              </a:ext>
            </a:extLst>
          </p:cNvPr>
          <p:cNvGrpSpPr/>
          <p:nvPr/>
        </p:nvGrpSpPr>
        <p:grpSpPr>
          <a:xfrm>
            <a:off x="228611" y="266470"/>
            <a:ext cx="785700" cy="807553"/>
            <a:chOff x="283040" y="1355041"/>
            <a:chExt cx="785700" cy="807553"/>
          </a:xfrm>
        </p:grpSpPr>
        <p:sp>
          <p:nvSpPr>
            <p:cNvPr id="897" name="Google Shape;897;p110"/>
            <p:cNvSpPr/>
            <p:nvPr/>
          </p:nvSpPr>
          <p:spPr>
            <a:xfrm>
              <a:off x="283040" y="1376894"/>
              <a:ext cx="785700" cy="785700"/>
            </a:xfrm>
            <a:prstGeom prst="ellipse">
              <a:avLst/>
            </a:pr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98" name="Google Shape;898;p110"/>
            <p:cNvSpPr txBox="1"/>
            <p:nvPr/>
          </p:nvSpPr>
          <p:spPr>
            <a:xfrm>
              <a:off x="430068" y="1355041"/>
              <a:ext cx="535200" cy="8001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000000"/>
                  </a:solidFill>
                </a:rPr>
                <a:t>4</a:t>
              </a:r>
              <a:endParaRPr b="1">
                <a:solidFill>
                  <a:srgbClr val="000000"/>
                </a:solidFill>
              </a:endParaRPr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2B008739-A039-3B92-8F6F-44786F60481E}"/>
              </a:ext>
            </a:extLst>
          </p:cNvPr>
          <p:cNvSpPr/>
          <p:nvPr/>
        </p:nvSpPr>
        <p:spPr>
          <a:xfrm>
            <a:off x="5498871" y="3023702"/>
            <a:ext cx="946103" cy="67491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7CD087-59EB-88CF-4D86-C4216A816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193" y="2001994"/>
            <a:ext cx="5304154" cy="2988322"/>
          </a:xfrm>
          <a:prstGeom prst="rect">
            <a:avLst/>
          </a:prstGeom>
          <a:effectLst>
            <a:outerShdw blurRad="50800" dist="88900" dir="5400000" algn="ctr" rotWithShape="0">
              <a:schemeClr val="bg2">
                <a:lumMod val="50000"/>
                <a:alpha val="80000"/>
              </a:schemeClr>
            </a:outerShdw>
          </a:effectLst>
        </p:spPr>
      </p:pic>
      <p:sp>
        <p:nvSpPr>
          <p:cNvPr id="8" name="Google Shape;904;p110"/>
          <p:cNvSpPr txBox="1"/>
          <p:nvPr/>
        </p:nvSpPr>
        <p:spPr>
          <a:xfrm>
            <a:off x="1161339" y="538836"/>
            <a:ext cx="1095293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1016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en-US" sz="2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Using our new, 2025-2030 Strategic Goals as a guide we will complete a </a:t>
            </a:r>
            <a:r>
              <a:rPr lang="en-US" sz="2000" b="1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Start</a:t>
            </a:r>
            <a:r>
              <a:rPr lang="en-US" sz="2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000" b="1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Stop</a:t>
            </a:r>
            <a:r>
              <a:rPr lang="en-US" sz="2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and Continue exercise to review our current “Strategic Priorities” and identify our 2025-2030 Strategic Objectives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226A33-C696-1EF2-2B18-BD1B4F8521C3}"/>
              </a:ext>
            </a:extLst>
          </p:cNvPr>
          <p:cNvSpPr/>
          <p:nvPr/>
        </p:nvSpPr>
        <p:spPr>
          <a:xfrm>
            <a:off x="6574410" y="3138031"/>
            <a:ext cx="4779390" cy="13656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79AEA6-D465-917B-2D7C-4528DBC86A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777" y="2277541"/>
            <a:ext cx="5128875" cy="28421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499" y="1391187"/>
            <a:ext cx="162052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934" marR="5080" indent="-483870">
              <a:spcBef>
                <a:spcPts val="100"/>
              </a:spcBef>
            </a:pPr>
            <a:r>
              <a:rPr sz="1100" b="1" i="1" spc="-5">
                <a:solidFill>
                  <a:srgbClr val="151515"/>
                </a:solidFill>
                <a:latin typeface="Calibri"/>
                <a:cs typeface="Calibri"/>
              </a:rPr>
              <a:t>APS </a:t>
            </a:r>
            <a:r>
              <a:rPr sz="1100" b="1" i="1">
                <a:solidFill>
                  <a:srgbClr val="151515"/>
                </a:solidFill>
                <a:latin typeface="Calibri"/>
                <a:cs typeface="Calibri"/>
              </a:rPr>
              <a:t>Strategic </a:t>
            </a:r>
            <a:r>
              <a:rPr sz="1100" b="1" i="1" spc="-5">
                <a:solidFill>
                  <a:srgbClr val="151515"/>
                </a:solidFill>
                <a:latin typeface="Calibri"/>
                <a:cs typeface="Calibri"/>
              </a:rPr>
              <a:t>Priorities </a:t>
            </a:r>
            <a:r>
              <a:rPr sz="1100" b="1" i="1">
                <a:solidFill>
                  <a:srgbClr val="151515"/>
                </a:solidFill>
                <a:latin typeface="Calibri"/>
                <a:cs typeface="Calibri"/>
              </a:rPr>
              <a:t>&amp; </a:t>
            </a:r>
            <a:r>
              <a:rPr sz="1100" b="1" i="1" spc="-26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100" b="1" i="1" spc="-5">
                <a:solidFill>
                  <a:srgbClr val="151515"/>
                </a:solidFill>
                <a:latin typeface="Calibri"/>
                <a:cs typeface="Calibri"/>
              </a:rPr>
              <a:t>Initiatives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48652" y="112719"/>
            <a:ext cx="313449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000" b="1">
                <a:solidFill>
                  <a:srgbClr val="151515"/>
                </a:solidFill>
                <a:latin typeface="Calibri"/>
                <a:cs typeface="Calibri"/>
              </a:rPr>
              <a:t>Perkerson Elementary School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30980" y="330806"/>
            <a:ext cx="8756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i="1" spc="-5">
                <a:solidFill>
                  <a:srgbClr val="151515"/>
                </a:solidFill>
                <a:latin typeface="Calibri"/>
                <a:cs typeface="Calibri"/>
              </a:rPr>
              <a:t>SMART</a:t>
            </a:r>
            <a:r>
              <a:rPr sz="1200" b="1" i="1" spc="-4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200" b="1" i="1" spc="-5">
                <a:solidFill>
                  <a:srgbClr val="151515"/>
                </a:solidFill>
                <a:latin typeface="Calibri"/>
                <a:cs typeface="Calibri"/>
              </a:rPr>
              <a:t>Goals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341992" y="6637732"/>
            <a:ext cx="18732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5">
                <a:latin typeface="Verdana"/>
                <a:cs typeface="Verdana"/>
              </a:rPr>
              <a:t>14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85376" y="1591304"/>
            <a:ext cx="16497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i="1" spc="-5">
                <a:solidFill>
                  <a:srgbClr val="151515"/>
                </a:solidFill>
                <a:latin typeface="Calibri"/>
                <a:cs typeface="Calibri"/>
              </a:rPr>
              <a:t>School </a:t>
            </a:r>
            <a:r>
              <a:rPr sz="1200" b="1" i="1">
                <a:solidFill>
                  <a:srgbClr val="151515"/>
                </a:solidFill>
                <a:latin typeface="Calibri"/>
                <a:cs typeface="Calibri"/>
              </a:rPr>
              <a:t>Strategic</a:t>
            </a:r>
            <a:r>
              <a:rPr sz="1200" b="1" i="1" spc="-25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200" b="1" i="1" spc="-5">
                <a:solidFill>
                  <a:srgbClr val="151515"/>
                </a:solidFill>
                <a:latin typeface="Calibri"/>
                <a:cs typeface="Calibri"/>
              </a:rPr>
              <a:t>Priorities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6024" y="1748739"/>
            <a:ext cx="1920476" cy="996022"/>
            <a:chOff x="28701" y="2377185"/>
            <a:chExt cx="1889125" cy="989965"/>
          </a:xfrm>
        </p:grpSpPr>
        <p:sp>
          <p:nvSpPr>
            <p:cNvPr id="22" name="object 22"/>
            <p:cNvSpPr/>
            <p:nvPr/>
          </p:nvSpPr>
          <p:spPr>
            <a:xfrm>
              <a:off x="54101" y="2402585"/>
              <a:ext cx="1838325" cy="939165"/>
            </a:xfrm>
            <a:custGeom>
              <a:avLst/>
              <a:gdLst/>
              <a:ahLst/>
              <a:cxnLst/>
              <a:rect l="l" t="t" r="r" b="b"/>
              <a:pathLst>
                <a:path w="1838325" h="939164">
                  <a:moveTo>
                    <a:pt x="1837944" y="0"/>
                  </a:moveTo>
                  <a:lnTo>
                    <a:pt x="0" y="0"/>
                  </a:lnTo>
                  <a:lnTo>
                    <a:pt x="0" y="938784"/>
                  </a:lnTo>
                  <a:lnTo>
                    <a:pt x="1837944" y="938784"/>
                  </a:lnTo>
                  <a:lnTo>
                    <a:pt x="1837944" y="0"/>
                  </a:lnTo>
                  <a:close/>
                </a:path>
              </a:pathLst>
            </a:custGeom>
            <a:solidFill>
              <a:srgbClr val="6A6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101" y="2402585"/>
              <a:ext cx="1838325" cy="939165"/>
            </a:xfrm>
            <a:custGeom>
              <a:avLst/>
              <a:gdLst/>
              <a:ahLst/>
              <a:cxnLst/>
              <a:rect l="l" t="t" r="r" b="b"/>
              <a:pathLst>
                <a:path w="1838325" h="939164">
                  <a:moveTo>
                    <a:pt x="0" y="938784"/>
                  </a:moveTo>
                  <a:lnTo>
                    <a:pt x="1837944" y="938784"/>
                  </a:lnTo>
                  <a:lnTo>
                    <a:pt x="1837944" y="0"/>
                  </a:lnTo>
                  <a:lnTo>
                    <a:pt x="0" y="0"/>
                  </a:lnTo>
                  <a:lnTo>
                    <a:pt x="0" y="938784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91772" y="1839330"/>
            <a:ext cx="1582671" cy="7957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 marR="10795" algn="ctr">
              <a:spcBef>
                <a:spcPts val="105"/>
              </a:spcBef>
            </a:pPr>
            <a:r>
              <a:rPr sz="1000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000" b="1" spc="-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000" b="1">
                <a:solidFill>
                  <a:srgbClr val="FFFFFF"/>
                </a:solidFill>
                <a:latin typeface="Calibri"/>
                <a:cs typeface="Calibri"/>
              </a:rPr>
              <a:t>ster</a:t>
            </a:r>
            <a:r>
              <a:rPr sz="1000" b="1" spc="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000" b="1" spc="-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00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000" b="1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00" b="1" spc="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00" b="1" spc="-5">
                <a:solidFill>
                  <a:srgbClr val="FFFFFF"/>
                </a:solidFill>
                <a:latin typeface="Calibri"/>
                <a:cs typeface="Calibri"/>
              </a:rPr>
              <a:t>dem</a:t>
            </a:r>
            <a:r>
              <a:rPr sz="1000" b="1" spc="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000" b="1">
                <a:solidFill>
                  <a:srgbClr val="FFFFFF"/>
                </a:solidFill>
                <a:latin typeface="Calibri"/>
                <a:cs typeface="Calibri"/>
              </a:rPr>
              <a:t>c  Excellence </a:t>
            </a:r>
            <a:r>
              <a:rPr sz="1000" b="1" spc="-5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000" b="1">
                <a:solidFill>
                  <a:srgbClr val="FFFFFF"/>
                </a:solidFill>
                <a:latin typeface="Calibri"/>
                <a:cs typeface="Calibri"/>
              </a:rPr>
              <a:t>All </a:t>
            </a:r>
            <a:r>
              <a:rPr sz="1000" b="1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lang="en-US" sz="1000" b="1" spc="5">
              <a:solidFill>
                <a:srgbClr val="FFFFFF"/>
              </a:solidFill>
              <a:latin typeface="Calibri"/>
              <a:cs typeface="Calibri"/>
            </a:endParaRPr>
          </a:p>
          <a:p>
            <a:pPr marL="17145" marR="10795" algn="ctr">
              <a:spcBef>
                <a:spcPts val="105"/>
              </a:spcBef>
            </a:pPr>
            <a:r>
              <a:rPr sz="1000" spc="-5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000">
              <a:latin typeface="Calibri"/>
              <a:cs typeface="Calibri"/>
            </a:endParaRPr>
          </a:p>
          <a:p>
            <a:pPr marL="12700" marR="5080" algn="ctr">
              <a:spcBef>
                <a:spcPts val="5"/>
              </a:spcBef>
            </a:pPr>
            <a:r>
              <a:rPr sz="1000" spc="-5">
                <a:solidFill>
                  <a:srgbClr val="FFFFFF"/>
                </a:solidFill>
                <a:latin typeface="Calibri"/>
                <a:cs typeface="Calibri"/>
              </a:rPr>
              <a:t>Curriculum </a:t>
            </a:r>
            <a:r>
              <a:rPr sz="100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1000" spc="-5">
                <a:solidFill>
                  <a:srgbClr val="FFFFFF"/>
                </a:solidFill>
                <a:latin typeface="Calibri"/>
                <a:cs typeface="Calibri"/>
              </a:rPr>
              <a:t>Instruction </a:t>
            </a:r>
            <a:r>
              <a:rPr sz="1000" spc="-1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>
                <a:solidFill>
                  <a:srgbClr val="FFFFFF"/>
                </a:solidFill>
                <a:latin typeface="Calibri"/>
                <a:cs typeface="Calibri"/>
              </a:rPr>
              <a:t>Signature</a:t>
            </a:r>
            <a:r>
              <a:rPr sz="10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8499" y="2731582"/>
            <a:ext cx="1940468" cy="1067645"/>
            <a:chOff x="28701" y="3591814"/>
            <a:chExt cx="1889125" cy="831215"/>
          </a:xfrm>
        </p:grpSpPr>
        <p:sp>
          <p:nvSpPr>
            <p:cNvPr id="26" name="object 26"/>
            <p:cNvSpPr/>
            <p:nvPr/>
          </p:nvSpPr>
          <p:spPr>
            <a:xfrm>
              <a:off x="54101" y="3617214"/>
              <a:ext cx="1838325" cy="780415"/>
            </a:xfrm>
            <a:custGeom>
              <a:avLst/>
              <a:gdLst/>
              <a:ahLst/>
              <a:cxnLst/>
              <a:rect l="l" t="t" r="r" b="b"/>
              <a:pathLst>
                <a:path w="1838325" h="780414">
                  <a:moveTo>
                    <a:pt x="1837944" y="0"/>
                  </a:moveTo>
                  <a:lnTo>
                    <a:pt x="0" y="0"/>
                  </a:lnTo>
                  <a:lnTo>
                    <a:pt x="0" y="780288"/>
                  </a:lnTo>
                  <a:lnTo>
                    <a:pt x="1837944" y="780288"/>
                  </a:lnTo>
                  <a:lnTo>
                    <a:pt x="1837944" y="0"/>
                  </a:lnTo>
                  <a:close/>
                </a:path>
              </a:pathLst>
            </a:custGeom>
            <a:solidFill>
              <a:srgbClr val="006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4101" y="3617214"/>
              <a:ext cx="1838325" cy="780415"/>
            </a:xfrm>
            <a:custGeom>
              <a:avLst/>
              <a:gdLst/>
              <a:ahLst/>
              <a:cxnLst/>
              <a:rect l="l" t="t" r="r" b="b"/>
              <a:pathLst>
                <a:path w="1838325" h="780414">
                  <a:moveTo>
                    <a:pt x="0" y="780288"/>
                  </a:moveTo>
                  <a:lnTo>
                    <a:pt x="1837944" y="780288"/>
                  </a:lnTo>
                  <a:lnTo>
                    <a:pt x="1837944" y="0"/>
                  </a:lnTo>
                  <a:lnTo>
                    <a:pt x="0" y="0"/>
                  </a:lnTo>
                  <a:lnTo>
                    <a:pt x="0" y="780288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99187" y="2922146"/>
            <a:ext cx="145415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335" marR="5080" indent="-128270" algn="ctr">
              <a:spcBef>
                <a:spcPts val="100"/>
              </a:spcBef>
            </a:pPr>
            <a:r>
              <a:rPr sz="1000" b="1">
                <a:solidFill>
                  <a:srgbClr val="FFFFFF"/>
                </a:solidFill>
                <a:latin typeface="Calibri"/>
                <a:cs typeface="Calibri"/>
              </a:rPr>
              <a:t>Building</a:t>
            </a:r>
            <a:r>
              <a:rPr sz="1000" b="1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00" b="1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>
                <a:solidFill>
                  <a:srgbClr val="FFFFFF"/>
                </a:solidFill>
                <a:latin typeface="Calibri"/>
                <a:cs typeface="Calibri"/>
              </a:rPr>
              <a:t>Culture</a:t>
            </a:r>
            <a:r>
              <a:rPr sz="1000" b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000" b="1" spc="-25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>
                <a:solidFill>
                  <a:srgbClr val="FFFFFF"/>
                </a:solidFill>
                <a:latin typeface="Calibri"/>
                <a:cs typeface="Calibri"/>
              </a:rPr>
              <a:t>Student</a:t>
            </a:r>
            <a:r>
              <a:rPr sz="1000" b="1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endParaRPr sz="1000">
              <a:latin typeface="Calibri"/>
              <a:cs typeface="Calibri"/>
            </a:endParaRPr>
          </a:p>
          <a:p>
            <a:pPr marL="155575" marR="15875" indent="-128270" algn="ctr">
              <a:spcBef>
                <a:spcPts val="10"/>
              </a:spcBef>
            </a:pPr>
            <a:r>
              <a:rPr sz="1000" spc="-5">
                <a:solidFill>
                  <a:srgbClr val="FFFFFF"/>
                </a:solidFill>
                <a:latin typeface="Calibri"/>
                <a:cs typeface="Calibri"/>
              </a:rPr>
              <a:t>Whole Child </a:t>
            </a:r>
            <a:r>
              <a:rPr sz="100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1000" spc="-5">
                <a:solidFill>
                  <a:srgbClr val="FFFFFF"/>
                </a:solidFill>
                <a:latin typeface="Calibri"/>
                <a:cs typeface="Calibri"/>
              </a:rPr>
              <a:t>Intervention </a:t>
            </a:r>
            <a:r>
              <a:rPr sz="1000" spc="-1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>
                <a:solidFill>
                  <a:srgbClr val="FFFFFF"/>
                </a:solidFill>
                <a:latin typeface="Calibri"/>
                <a:cs typeface="Calibri"/>
              </a:rPr>
              <a:t>Personalized Learning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91846" y="3883180"/>
            <a:ext cx="1952491" cy="1039836"/>
            <a:chOff x="28701" y="4618990"/>
            <a:chExt cx="1889125" cy="831215"/>
          </a:xfrm>
        </p:grpSpPr>
        <p:sp>
          <p:nvSpPr>
            <p:cNvPr id="30" name="object 30"/>
            <p:cNvSpPr/>
            <p:nvPr/>
          </p:nvSpPr>
          <p:spPr>
            <a:xfrm>
              <a:off x="54101" y="4644390"/>
              <a:ext cx="1838325" cy="780415"/>
            </a:xfrm>
            <a:custGeom>
              <a:avLst/>
              <a:gdLst/>
              <a:ahLst/>
              <a:cxnLst/>
              <a:rect l="l" t="t" r="r" b="b"/>
              <a:pathLst>
                <a:path w="1838325" h="780414">
                  <a:moveTo>
                    <a:pt x="1837944" y="0"/>
                  </a:moveTo>
                  <a:lnTo>
                    <a:pt x="0" y="0"/>
                  </a:lnTo>
                  <a:lnTo>
                    <a:pt x="0" y="780288"/>
                  </a:lnTo>
                  <a:lnTo>
                    <a:pt x="1837944" y="780288"/>
                  </a:lnTo>
                  <a:lnTo>
                    <a:pt x="1837944" y="0"/>
                  </a:lnTo>
                  <a:close/>
                </a:path>
              </a:pathLst>
            </a:custGeom>
            <a:solidFill>
              <a:srgbClr val="DF6A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101" y="4644390"/>
              <a:ext cx="1838325" cy="780415"/>
            </a:xfrm>
            <a:custGeom>
              <a:avLst/>
              <a:gdLst/>
              <a:ahLst/>
              <a:cxnLst/>
              <a:rect l="l" t="t" r="r" b="b"/>
              <a:pathLst>
                <a:path w="1838325" h="780414">
                  <a:moveTo>
                    <a:pt x="0" y="780288"/>
                  </a:moveTo>
                  <a:lnTo>
                    <a:pt x="1837944" y="780288"/>
                  </a:lnTo>
                  <a:lnTo>
                    <a:pt x="1837944" y="0"/>
                  </a:lnTo>
                  <a:lnTo>
                    <a:pt x="0" y="0"/>
                  </a:lnTo>
                  <a:lnTo>
                    <a:pt x="0" y="780288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99187" y="4005979"/>
            <a:ext cx="1386191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7185" marR="5080" indent="-325120" algn="ctr">
              <a:spcBef>
                <a:spcPts val="100"/>
              </a:spcBef>
            </a:pPr>
            <a:r>
              <a:rPr sz="1000" b="1">
                <a:solidFill>
                  <a:srgbClr val="FFFFFF"/>
                </a:solidFill>
                <a:latin typeface="Calibri"/>
                <a:cs typeface="Calibri"/>
              </a:rPr>
              <a:t>Equipping &amp; </a:t>
            </a:r>
            <a:r>
              <a:rPr sz="1000" b="1" spc="-5">
                <a:solidFill>
                  <a:srgbClr val="FFFFFF"/>
                </a:solidFill>
                <a:latin typeface="Calibri"/>
                <a:cs typeface="Calibri"/>
              </a:rPr>
              <a:t>Empowering </a:t>
            </a:r>
            <a:r>
              <a:rPr sz="1000" b="1" spc="-2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>
                <a:solidFill>
                  <a:srgbClr val="FFFFFF"/>
                </a:solidFill>
                <a:latin typeface="Calibri"/>
                <a:cs typeface="Calibri"/>
              </a:rPr>
              <a:t>Leaders</a:t>
            </a:r>
            <a:r>
              <a:rPr sz="1000" b="1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000" b="1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endParaRPr sz="1000">
              <a:latin typeface="Calibri"/>
              <a:cs typeface="Calibri"/>
            </a:endParaRPr>
          </a:p>
          <a:p>
            <a:pPr marL="212090" marR="32384" indent="172085" algn="ctr">
              <a:spcBef>
                <a:spcPts val="10"/>
              </a:spcBef>
            </a:pPr>
            <a:r>
              <a:rPr sz="1000" spc="-5">
                <a:solidFill>
                  <a:srgbClr val="FFFFFF"/>
                </a:solidFill>
                <a:latin typeface="Calibri"/>
                <a:cs typeface="Calibri"/>
              </a:rPr>
              <a:t>Strategic Staff Support </a:t>
            </a:r>
            <a:r>
              <a:rPr sz="1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>
                <a:solidFill>
                  <a:srgbClr val="FFFFFF"/>
                </a:solidFill>
                <a:latin typeface="Calibri"/>
                <a:cs typeface="Calibri"/>
              </a:rPr>
              <a:t>Equitable</a:t>
            </a:r>
            <a:r>
              <a:rPr sz="1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>
                <a:solidFill>
                  <a:srgbClr val="FFFFFF"/>
                </a:solidFill>
                <a:latin typeface="Calibri"/>
                <a:cs typeface="Calibri"/>
              </a:rPr>
              <a:t>Resource</a:t>
            </a:r>
            <a:r>
              <a:rPr sz="1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>
                <a:solidFill>
                  <a:srgbClr val="FFFFFF"/>
                </a:solidFill>
                <a:latin typeface="Calibri"/>
                <a:cs typeface="Calibri"/>
              </a:rPr>
              <a:t>Allocation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18099" y="4974286"/>
            <a:ext cx="1942882" cy="1096536"/>
            <a:chOff x="28701" y="5655309"/>
            <a:chExt cx="1889125" cy="831215"/>
          </a:xfrm>
        </p:grpSpPr>
        <p:sp>
          <p:nvSpPr>
            <p:cNvPr id="34" name="object 34"/>
            <p:cNvSpPr/>
            <p:nvPr/>
          </p:nvSpPr>
          <p:spPr>
            <a:xfrm>
              <a:off x="54101" y="5680709"/>
              <a:ext cx="1838325" cy="780415"/>
            </a:xfrm>
            <a:custGeom>
              <a:avLst/>
              <a:gdLst/>
              <a:ahLst/>
              <a:cxnLst/>
              <a:rect l="l" t="t" r="r" b="b"/>
              <a:pathLst>
                <a:path w="1838325" h="780414">
                  <a:moveTo>
                    <a:pt x="1837944" y="0"/>
                  </a:moveTo>
                  <a:lnTo>
                    <a:pt x="0" y="0"/>
                  </a:lnTo>
                  <a:lnTo>
                    <a:pt x="0" y="780287"/>
                  </a:lnTo>
                  <a:lnTo>
                    <a:pt x="1837944" y="780287"/>
                  </a:lnTo>
                  <a:lnTo>
                    <a:pt x="1837944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101" y="5680709"/>
              <a:ext cx="1838325" cy="780415"/>
            </a:xfrm>
            <a:custGeom>
              <a:avLst/>
              <a:gdLst/>
              <a:ahLst/>
              <a:cxnLst/>
              <a:rect l="l" t="t" r="r" b="b"/>
              <a:pathLst>
                <a:path w="1838325" h="780414">
                  <a:moveTo>
                    <a:pt x="0" y="780287"/>
                  </a:moveTo>
                  <a:lnTo>
                    <a:pt x="1837944" y="780287"/>
                  </a:lnTo>
                  <a:lnTo>
                    <a:pt x="1837944" y="0"/>
                  </a:lnTo>
                  <a:lnTo>
                    <a:pt x="0" y="0"/>
                  </a:lnTo>
                  <a:lnTo>
                    <a:pt x="0" y="780287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56032" y="5221045"/>
            <a:ext cx="145415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340" marR="136525" indent="-167640" algn="ctr">
              <a:spcBef>
                <a:spcPts val="100"/>
              </a:spcBef>
            </a:pPr>
            <a:r>
              <a:rPr sz="700" b="1" spc="-5">
                <a:solidFill>
                  <a:srgbClr val="FFFFFF"/>
                </a:solidFill>
                <a:latin typeface="Calibri"/>
                <a:cs typeface="Calibri"/>
              </a:rPr>
              <a:t>Creating</a:t>
            </a:r>
            <a:r>
              <a:rPr sz="700" b="1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700" b="1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b="1" spc="-5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r>
              <a:rPr sz="700" b="1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b="1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700" b="1" spc="-25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b="1">
                <a:solidFill>
                  <a:srgbClr val="FFFFFF"/>
                </a:solidFill>
                <a:latin typeface="Calibri"/>
                <a:cs typeface="Calibri"/>
              </a:rPr>
              <a:t>School</a:t>
            </a:r>
            <a:r>
              <a:rPr sz="700" b="1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b="1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endParaRPr sz="700">
              <a:latin typeface="Calibri"/>
              <a:cs typeface="Calibri"/>
            </a:endParaRPr>
          </a:p>
          <a:p>
            <a:pPr marL="43815" algn="ctr">
              <a:spcBef>
                <a:spcPts val="10"/>
              </a:spcBef>
            </a:pPr>
            <a:r>
              <a:rPr sz="700" spc="-5">
                <a:solidFill>
                  <a:srgbClr val="FFFFFF"/>
                </a:solidFill>
                <a:latin typeface="Calibri"/>
                <a:cs typeface="Calibri"/>
              </a:rPr>
              <a:t>Strategic</a:t>
            </a:r>
            <a:r>
              <a:rPr sz="7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-5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r>
              <a:rPr sz="7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-5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endParaRPr sz="700">
              <a:latin typeface="Calibri"/>
              <a:cs typeface="Calibri"/>
            </a:endParaRPr>
          </a:p>
          <a:p>
            <a:pPr marL="42545" algn="ctr"/>
            <a:r>
              <a:rPr sz="700" spc="-5">
                <a:solidFill>
                  <a:srgbClr val="FFFFFF"/>
                </a:solidFill>
                <a:latin typeface="Calibri"/>
                <a:cs typeface="Calibri"/>
              </a:rPr>
              <a:t>Equitable</a:t>
            </a:r>
            <a:r>
              <a:rPr sz="7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-5">
                <a:solidFill>
                  <a:srgbClr val="FFFFFF"/>
                </a:solidFill>
                <a:latin typeface="Calibri"/>
                <a:cs typeface="Calibri"/>
              </a:rPr>
              <a:t>Resource</a:t>
            </a:r>
            <a:r>
              <a:rPr sz="7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-5">
                <a:solidFill>
                  <a:srgbClr val="FFFFFF"/>
                </a:solidFill>
                <a:latin typeface="Calibri"/>
                <a:cs typeface="Calibri"/>
              </a:rPr>
              <a:t>Allocation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DF0DD20-A997-4687-850D-7646D6AA0398}"/>
              </a:ext>
            </a:extLst>
          </p:cNvPr>
          <p:cNvSpPr txBox="1"/>
          <p:nvPr/>
        </p:nvSpPr>
        <p:spPr>
          <a:xfrm>
            <a:off x="6457" y="43453"/>
            <a:ext cx="267313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>
              <a:buNone/>
            </a:pPr>
            <a:r>
              <a:rPr lang="en-US" sz="1100" b="1" i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Mission</a:t>
            </a:r>
          </a:p>
          <a:p>
            <a:pPr algn="l" rtl="0" fontAlgn="base">
              <a:buNone/>
            </a:pPr>
            <a:r>
              <a:rPr lang="en-US" sz="1000" b="1" i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W</a:t>
            </a:r>
            <a:r>
              <a:rPr lang="en-US" sz="10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ith a focus on STEAM, students will, </a:t>
            </a:r>
            <a:endParaRPr lang="en-US" sz="10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10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sz="10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nvestigate thoroughly, think </a:t>
            </a:r>
            <a:endParaRPr lang="en-US" sz="10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10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</a:t>
            </a:r>
            <a:r>
              <a:rPr lang="en-US" sz="10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ogically, and use creativity to </a:t>
            </a:r>
            <a:endParaRPr lang="en-US" sz="10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10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</a:t>
            </a:r>
            <a:r>
              <a:rPr lang="en-US" sz="10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evelop leadership skills </a:t>
            </a:r>
            <a:endParaRPr lang="en-US" sz="10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0579F61-236C-E417-7400-BE21F8BC63A4}"/>
              </a:ext>
            </a:extLst>
          </p:cNvPr>
          <p:cNvSpPr txBox="1"/>
          <p:nvPr/>
        </p:nvSpPr>
        <p:spPr>
          <a:xfrm>
            <a:off x="9396102" y="0"/>
            <a:ext cx="27237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>
              <a:buNone/>
            </a:pPr>
            <a:r>
              <a:rPr lang="en-US" sz="11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Vision</a:t>
            </a:r>
          </a:p>
          <a:p>
            <a:pPr algn="l" rtl="0" fontAlgn="base">
              <a:buNone/>
            </a:pPr>
            <a:r>
              <a:rPr lang="en-US" sz="10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 Perkerson Elementary School, we are… </a:t>
            </a:r>
            <a:endParaRPr lang="en-US" sz="10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1000" b="1" i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</a:t>
            </a:r>
            <a:r>
              <a:rPr lang="en-US" sz="10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reating a challenging learning environment where we  </a:t>
            </a:r>
            <a:endParaRPr lang="en-US" sz="10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1000" b="1" i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en-US" sz="10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chieve excellence, </a:t>
            </a:r>
            <a:endParaRPr lang="en-US" sz="10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1000" b="1" i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T</a:t>
            </a:r>
            <a:r>
              <a:rPr lang="en-US" sz="10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hink critically and  </a:t>
            </a:r>
            <a:endParaRPr lang="en-US" sz="10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10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</a:t>
            </a:r>
            <a:r>
              <a:rPr lang="en-US" sz="10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olve problems </a:t>
            </a:r>
            <a:endParaRPr lang="en-US" sz="10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1503C5E7-3DFC-86F8-BD9D-5541151A2D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192454"/>
              </p:ext>
            </p:extLst>
          </p:nvPr>
        </p:nvGraphicFramePr>
        <p:xfrm>
          <a:off x="1993083" y="588084"/>
          <a:ext cx="2620019" cy="9698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0019">
                  <a:extLst>
                    <a:ext uri="{9D8B030D-6E8A-4147-A177-3AD203B41FA5}">
                      <a16:colId xmlns:a16="http://schemas.microsoft.com/office/drawing/2014/main" val="2594353901"/>
                    </a:ext>
                  </a:extLst>
                </a:gridCol>
              </a:tblGrid>
              <a:tr h="9698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kern="1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Smart Goal 1/ Priority 1: </a:t>
                      </a:r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By</a:t>
                      </a:r>
                      <a:r>
                        <a:rPr lang="en-US" sz="900" b="1">
                          <a:solidFill>
                            <a:schemeClr val="tx1"/>
                          </a:solidFill>
                        </a:rPr>
                        <a:t> 2030</a:t>
                      </a:r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, Perkerson Elementary School will increase the percentage of students performing at Proficiency and Above in Math from </a:t>
                      </a:r>
                      <a:r>
                        <a:rPr lang="en-US" sz="900" b="1">
                          <a:solidFill>
                            <a:schemeClr val="tx1"/>
                          </a:solidFill>
                        </a:rPr>
                        <a:t>20.5%</a:t>
                      </a:r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en-US" sz="900" b="1">
                          <a:solidFill>
                            <a:schemeClr val="tx1"/>
                          </a:solidFill>
                        </a:rPr>
                        <a:t>45.5%</a:t>
                      </a:r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 for All Students, and from </a:t>
                      </a:r>
                      <a:r>
                        <a:rPr lang="en-US" sz="900" b="1">
                          <a:solidFill>
                            <a:schemeClr val="tx1"/>
                          </a:solidFill>
                        </a:rPr>
                        <a:t>0%</a:t>
                      </a:r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en-US" sz="900" b="1">
                          <a:solidFill>
                            <a:schemeClr val="tx1"/>
                          </a:solidFill>
                        </a:rPr>
                        <a:t>25%</a:t>
                      </a:r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 for Students with </a:t>
                      </a:r>
                      <a:r>
                        <a:rPr lang="en-US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Disabilities</a:t>
                      </a:r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, as measured by the Georgia Milestones Assessment</a:t>
                      </a:r>
                      <a:r>
                        <a:rPr lang="en-US" sz="900"/>
                        <a:t>. </a:t>
                      </a: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248419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888BE775-A1D2-A007-D939-54214A7276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875779"/>
              </p:ext>
            </p:extLst>
          </p:nvPr>
        </p:nvGraphicFramePr>
        <p:xfrm>
          <a:off x="4848652" y="570061"/>
          <a:ext cx="2378394" cy="10163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8394">
                  <a:extLst>
                    <a:ext uri="{9D8B030D-6E8A-4147-A177-3AD203B41FA5}">
                      <a16:colId xmlns:a16="http://schemas.microsoft.com/office/drawing/2014/main" val="4024253773"/>
                    </a:ext>
                  </a:extLst>
                </a:gridCol>
              </a:tblGrid>
              <a:tr h="10163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kern="1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Smart Goal 2/ Priority 1: </a:t>
                      </a:r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By </a:t>
                      </a:r>
                      <a:r>
                        <a:rPr lang="en-US" sz="800" b="1">
                          <a:solidFill>
                            <a:schemeClr val="tx1"/>
                          </a:solidFill>
                        </a:rPr>
                        <a:t>2030</a:t>
                      </a:r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, Perkerson Elementary School will increase the percentage of students performing at Proficient and Above in ELA from </a:t>
                      </a:r>
                      <a:r>
                        <a:rPr lang="en-US" sz="800" b="1">
                          <a:solidFill>
                            <a:schemeClr val="tx1"/>
                          </a:solidFill>
                        </a:rPr>
                        <a:t>16.8%</a:t>
                      </a:r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 to at least </a:t>
                      </a:r>
                      <a:r>
                        <a:rPr lang="en-US" sz="800" b="1">
                          <a:solidFill>
                            <a:schemeClr val="tx1"/>
                          </a:solidFill>
                        </a:rPr>
                        <a:t>41.8% </a:t>
                      </a:r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for All Students, and from </a:t>
                      </a:r>
                      <a:r>
                        <a:rPr lang="en-US" sz="800" b="1">
                          <a:solidFill>
                            <a:schemeClr val="tx1"/>
                          </a:solidFill>
                        </a:rPr>
                        <a:t>5.6%</a:t>
                      </a:r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 to at least </a:t>
                      </a:r>
                      <a:r>
                        <a:rPr lang="en-US" sz="800" b="1">
                          <a:solidFill>
                            <a:schemeClr val="tx1"/>
                          </a:solidFill>
                        </a:rPr>
                        <a:t>30.6% </a:t>
                      </a:r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for Students with Disabilities, as measured by the </a:t>
                      </a:r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Georgia Milestones Assessment.</a:t>
                      </a: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102776"/>
                  </a:ext>
                </a:extLst>
              </a:tr>
            </a:tbl>
          </a:graphicData>
        </a:graphic>
      </p:graphicFrame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7CB94A6B-BE12-EC84-1CE8-F1DDDD76F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749475"/>
              </p:ext>
            </p:extLst>
          </p:nvPr>
        </p:nvGraphicFramePr>
        <p:xfrm>
          <a:off x="7368535" y="837171"/>
          <a:ext cx="1853552" cy="6910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3552">
                  <a:extLst>
                    <a:ext uri="{9D8B030D-6E8A-4147-A177-3AD203B41FA5}">
                      <a16:colId xmlns:a16="http://schemas.microsoft.com/office/drawing/2014/main" val="4024253773"/>
                    </a:ext>
                  </a:extLst>
                </a:gridCol>
              </a:tblGrid>
              <a:tr h="5606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1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Smart Goal 3/ Priority 1: </a:t>
                      </a:r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By </a:t>
                      </a:r>
                      <a:r>
                        <a:rPr lang="en-US" sz="800" b="1">
                          <a:solidFill>
                            <a:schemeClr val="tx1"/>
                          </a:solidFill>
                        </a:rPr>
                        <a:t>2030</a:t>
                      </a:r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, Perkerson Elementary School will increase the % of students who are not chronically absent from </a:t>
                      </a:r>
                      <a:r>
                        <a:rPr lang="en-US" sz="800" b="1">
                          <a:solidFill>
                            <a:schemeClr val="tx1"/>
                          </a:solidFill>
                        </a:rPr>
                        <a:t>62.3%</a:t>
                      </a:r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en-US" sz="800" b="1">
                          <a:solidFill>
                            <a:schemeClr val="tx1"/>
                          </a:solidFill>
                        </a:rPr>
                        <a:t>77.3%. </a:t>
                      </a: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10277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DF4C4EB-3B28-C815-36CD-9A6F62A23EB6}"/>
              </a:ext>
            </a:extLst>
          </p:cNvPr>
          <p:cNvSpPr txBox="1"/>
          <p:nvPr/>
        </p:nvSpPr>
        <p:spPr>
          <a:xfrm>
            <a:off x="9548461" y="1205076"/>
            <a:ext cx="2173165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900" b="1">
                <a:latin typeface="Aptos" panose="020B0004020202020204" pitchFamily="34" charset="0"/>
              </a:rPr>
              <a:t>Smart Goal 4/ Priority 1:  </a:t>
            </a:r>
            <a:r>
              <a:rPr lang="en-US" sz="900" b="1"/>
              <a:t>By 2030, Perkerson Elementary School will increase the School Climate Star rating from 2 to 4. </a:t>
            </a:r>
            <a:endParaRPr lang="en-US" sz="900" b="1">
              <a:ea typeface="Calibri"/>
              <a:cs typeface="Calibri"/>
            </a:endParaRPr>
          </a:p>
        </p:txBody>
      </p:sp>
      <p:sp>
        <p:nvSpPr>
          <p:cNvPr id="41" name="object 10">
            <a:extLst>
              <a:ext uri="{FF2B5EF4-FFF2-40B4-BE49-F238E27FC236}">
                <a16:creationId xmlns:a16="http://schemas.microsoft.com/office/drawing/2014/main" id="{2BEDA767-7C51-038C-B0D0-482729E27C22}"/>
              </a:ext>
            </a:extLst>
          </p:cNvPr>
          <p:cNvSpPr txBox="1"/>
          <p:nvPr/>
        </p:nvSpPr>
        <p:spPr>
          <a:xfrm>
            <a:off x="8105122" y="1540998"/>
            <a:ext cx="11169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i="1" spc="-5">
                <a:solidFill>
                  <a:srgbClr val="151515"/>
                </a:solidFill>
                <a:latin typeface="Calibri"/>
                <a:cs typeface="Calibri"/>
              </a:rPr>
              <a:t>School Strategies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90448F4-E5BE-370D-B29E-1289334CC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171" y="112719"/>
            <a:ext cx="59055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331374-C1BB-A03F-4E9C-C1237AF71F5B}"/>
              </a:ext>
            </a:extLst>
          </p:cNvPr>
          <p:cNvSpPr txBox="1"/>
          <p:nvPr/>
        </p:nvSpPr>
        <p:spPr>
          <a:xfrm>
            <a:off x="2617915" y="1901467"/>
            <a:ext cx="311306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/>
              <a:t>Implement high-quality, relevant, and engaging instructional materials.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/>
              <a:t>Target resources towards subgroups.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A123802-91C1-F6D8-BAFF-ACAB253F3546}"/>
              </a:ext>
            </a:extLst>
          </p:cNvPr>
          <p:cNvSpPr/>
          <p:nvPr/>
        </p:nvSpPr>
        <p:spPr>
          <a:xfrm>
            <a:off x="5791066" y="2199938"/>
            <a:ext cx="592428" cy="216165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F223FB6-AFE1-570A-C1B1-03EDF2A7D4BB}"/>
              </a:ext>
            </a:extLst>
          </p:cNvPr>
          <p:cNvSpPr/>
          <p:nvPr/>
        </p:nvSpPr>
        <p:spPr>
          <a:xfrm>
            <a:off x="1993083" y="2118082"/>
            <a:ext cx="592428" cy="216165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0D043686-E17C-E11E-D182-275B4AA72101}"/>
              </a:ext>
            </a:extLst>
          </p:cNvPr>
          <p:cNvSpPr/>
          <p:nvPr/>
        </p:nvSpPr>
        <p:spPr>
          <a:xfrm>
            <a:off x="1997594" y="3157321"/>
            <a:ext cx="592428" cy="216165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FE91C2C-7AEC-29EE-BA0D-E19B056693F5}"/>
              </a:ext>
            </a:extLst>
          </p:cNvPr>
          <p:cNvSpPr txBox="1"/>
          <p:nvPr/>
        </p:nvSpPr>
        <p:spPr>
          <a:xfrm>
            <a:off x="6438502" y="1902956"/>
            <a:ext cx="56915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100"/>
              <a:t>Hosting and engaging parent and family events through capacity building activities with </a:t>
            </a:r>
            <a:r>
              <a:rPr lang="en-US" sz="1100" b="1"/>
              <a:t>Parent Involvement Management System</a:t>
            </a:r>
            <a:r>
              <a:rPr lang="en-US" sz="1100"/>
              <a:t> (PIMS).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/>
              <a:t>Establish robust Professional Learning Communities (PLCs) where teachers collaboratively define learning standards, assess, provide interventions, and offer enrichment.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/>
              <a:t>Incorporate school wide writing block for all teachers at all grade levels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6CAD306-F185-61C7-D8D3-8696F67AA6C6}"/>
              </a:ext>
            </a:extLst>
          </p:cNvPr>
          <p:cNvSpPr txBox="1"/>
          <p:nvPr/>
        </p:nvSpPr>
        <p:spPr>
          <a:xfrm>
            <a:off x="2679596" y="2946778"/>
            <a:ext cx="30513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/>
              <a:t>Expand strategies that reduce chronic absenteeism and supports restorative practices and tenets of PBIS.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/>
              <a:t>Implement systematic culture and climate strategies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08A2E794-87D6-4E72-C027-D40508A23867}"/>
              </a:ext>
            </a:extLst>
          </p:cNvPr>
          <p:cNvSpPr/>
          <p:nvPr/>
        </p:nvSpPr>
        <p:spPr>
          <a:xfrm>
            <a:off x="5785186" y="3221704"/>
            <a:ext cx="592428" cy="216165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A488E74-2CE6-FD17-010D-AB21549845ED}"/>
              </a:ext>
            </a:extLst>
          </p:cNvPr>
          <p:cNvSpPr txBox="1"/>
          <p:nvPr/>
        </p:nvSpPr>
        <p:spPr>
          <a:xfrm>
            <a:off x="6437700" y="2987717"/>
            <a:ext cx="559587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100"/>
              <a:t>Establish a system where students and/or families earn points or rewards for excellent attendance (daily, weekly, monthly) and for showing significant improvement.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/>
              <a:t>Consistently utilizing the ClassDojo token economy for immediate, visible reinforcement of positive student behaviors.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/>
              <a:t>Integrating comprehensive restorative practices to address and resolve challenging conduct by strengthening SEL Learning Programs.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24A4FF8-1D8A-8989-A546-D1BD09ED4D1E}"/>
              </a:ext>
            </a:extLst>
          </p:cNvPr>
          <p:cNvSpPr txBox="1"/>
          <p:nvPr/>
        </p:nvSpPr>
        <p:spPr>
          <a:xfrm>
            <a:off x="2739682" y="4056072"/>
            <a:ext cx="30513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dirty="0"/>
              <a:t>Increased concentration of highly effective teachers and leaders.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dirty="0"/>
              <a:t>Prioritize engagement and retention for staff.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15AE0C93-0142-A2B6-905B-A20DDF855E6E}"/>
              </a:ext>
            </a:extLst>
          </p:cNvPr>
          <p:cNvSpPr/>
          <p:nvPr/>
        </p:nvSpPr>
        <p:spPr>
          <a:xfrm>
            <a:off x="2055923" y="4251478"/>
            <a:ext cx="592428" cy="216165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29C25842-EAB2-174A-B732-CC6A0D397536}"/>
              </a:ext>
            </a:extLst>
          </p:cNvPr>
          <p:cNvSpPr/>
          <p:nvPr/>
        </p:nvSpPr>
        <p:spPr>
          <a:xfrm>
            <a:off x="2068855" y="5517135"/>
            <a:ext cx="592428" cy="216165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76D420FC-B703-1BB7-DC33-B9710A59EFFC}"/>
              </a:ext>
            </a:extLst>
          </p:cNvPr>
          <p:cNvSpPr/>
          <p:nvPr/>
        </p:nvSpPr>
        <p:spPr>
          <a:xfrm>
            <a:off x="5741635" y="4439080"/>
            <a:ext cx="592428" cy="216165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1D467298-F460-7AAA-6E67-617CBDDA9494}"/>
              </a:ext>
            </a:extLst>
          </p:cNvPr>
          <p:cNvSpPr/>
          <p:nvPr/>
        </p:nvSpPr>
        <p:spPr>
          <a:xfrm>
            <a:off x="5653589" y="5561801"/>
            <a:ext cx="592428" cy="216165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AC12EB6-223A-B515-1714-295DADC9987A}"/>
              </a:ext>
            </a:extLst>
          </p:cNvPr>
          <p:cNvSpPr txBox="1"/>
          <p:nvPr/>
        </p:nvSpPr>
        <p:spPr>
          <a:xfrm>
            <a:off x="6424152" y="4209006"/>
            <a:ext cx="55958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100" dirty="0"/>
              <a:t>Provide professional development to help educators address diverse needs effectively.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Conduct frequent observations with timely, constructive, actionable feedback that offers support, and coaching as needed.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Establish a recognition program system to regularly recognize outstanding performance of  faculty and staff.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6E23A6B-E573-7E8B-E132-7598017137D5}"/>
              </a:ext>
            </a:extLst>
          </p:cNvPr>
          <p:cNvSpPr txBox="1"/>
          <p:nvPr/>
        </p:nvSpPr>
        <p:spPr>
          <a:xfrm>
            <a:off x="2757124" y="5266696"/>
            <a:ext cx="30513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dirty="0"/>
              <a:t>Build meaningful partnerships.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dirty="0"/>
              <a:t>Increase access and engagement for families and communities.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5A238F7-56B6-1908-AD4C-796B6B386AE8}"/>
              </a:ext>
            </a:extLst>
          </p:cNvPr>
          <p:cNvSpPr txBox="1"/>
          <p:nvPr/>
        </p:nvSpPr>
        <p:spPr>
          <a:xfrm>
            <a:off x="6424152" y="5295711"/>
            <a:ext cx="55958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100" dirty="0"/>
              <a:t>Engage families and communities as partners to build collaborative relationships that support students academic and personal growth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Host and engage parents and family through capacity building events.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Provide teaching and learning Parent Universities to provide resources, engage and show parents how to support scholars at home academically as well as social and emotionally.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112"/>
          <p:cNvSpPr txBox="1"/>
          <p:nvPr/>
        </p:nvSpPr>
        <p:spPr>
          <a:xfrm>
            <a:off x="6749143" y="1205951"/>
            <a:ext cx="4324803" cy="2677626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</a:rPr>
              <a:t>Guiding Questions: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solidFill>
                  <a:schemeClr val="dk1"/>
                </a:solidFill>
              </a:rPr>
              <a:t>Stop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- What current priorities/activities are not having the needed impact and should be stopped?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- Are there any priorities/activities that are no longer aligned with our mission, vision, goals or focus areas?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48" name="Google Shape;948;p112"/>
          <p:cNvSpPr txBox="1"/>
          <p:nvPr/>
        </p:nvSpPr>
        <p:spPr>
          <a:xfrm>
            <a:off x="6749143" y="4172522"/>
            <a:ext cx="4324803" cy="1892796"/>
          </a:xfrm>
          <a:prstGeom prst="rect">
            <a:avLst/>
          </a:prstGeom>
          <a:solidFill>
            <a:srgbClr val="980000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</a:rPr>
              <a:t>Notes:</a:t>
            </a:r>
            <a:endParaRPr sz="1600" b="1">
              <a:solidFill>
                <a:schemeClr val="dk1"/>
              </a:solidFill>
            </a:endParaRPr>
          </a:p>
          <a:p>
            <a:pPr marL="274320" marR="0" lvl="0" indent="-20700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600">
                <a:solidFill>
                  <a:schemeClr val="dk1"/>
                </a:solidFill>
              </a:rPr>
              <a:t>Think about what has been working; has been completed; or never started.</a:t>
            </a:r>
            <a:endParaRPr sz="1600">
              <a:solidFill>
                <a:schemeClr val="dk1"/>
              </a:solidFill>
            </a:endParaRPr>
          </a:p>
          <a:p>
            <a:pPr marL="274320" marR="0" lvl="0" indent="-207009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Char char="●"/>
            </a:pPr>
            <a:r>
              <a:rPr lang="en-US" sz="1600">
                <a:solidFill>
                  <a:schemeClr val="dk1"/>
                </a:solidFill>
              </a:rPr>
              <a:t>If your goals for 2030 are bigger than what you have achieved so far, then what must you do differently going forward?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4" name="Google Shape;953;p112">
            <a:extLst>
              <a:ext uri="{FF2B5EF4-FFF2-40B4-BE49-F238E27FC236}">
                <a16:creationId xmlns:a16="http://schemas.microsoft.com/office/drawing/2014/main" id="{8E4305DD-3EDF-845E-ABE0-C09BA452A962}"/>
              </a:ext>
            </a:extLst>
          </p:cNvPr>
          <p:cNvSpPr/>
          <p:nvPr/>
        </p:nvSpPr>
        <p:spPr>
          <a:xfrm>
            <a:off x="10341436" y="1893070"/>
            <a:ext cx="406200" cy="2463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225D42A-8E85-A901-6E9D-7201D43BE292}"/>
              </a:ext>
            </a:extLst>
          </p:cNvPr>
          <p:cNvSpPr txBox="1">
            <a:spLocks/>
          </p:cNvSpPr>
          <p:nvPr/>
        </p:nvSpPr>
        <p:spPr>
          <a:xfrm>
            <a:off x="191988" y="233222"/>
            <a:ext cx="11372851" cy="76563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Identifying 2025-2030 Strategic </a:t>
            </a:r>
            <a:r>
              <a:rPr lang="en-US" sz="3200"/>
              <a:t>Objectives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: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Stop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 Discussion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ECBADE-AA8E-28D0-71ED-11B1FB4470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886" r="9315" b="1301"/>
          <a:stretch>
            <a:fillRect/>
          </a:stretch>
        </p:blipFill>
        <p:spPr>
          <a:xfrm>
            <a:off x="753553" y="1469480"/>
            <a:ext cx="5669280" cy="49377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25A728-A6E1-9281-86DE-2C35AAF52752}"/>
              </a:ext>
            </a:extLst>
          </p:cNvPr>
          <p:cNvSpPr txBox="1"/>
          <p:nvPr/>
        </p:nvSpPr>
        <p:spPr>
          <a:xfrm>
            <a:off x="991673" y="843566"/>
            <a:ext cx="5293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Strategic Plan</a:t>
            </a:r>
          </a:p>
        </p:txBody>
      </p:sp>
    </p:spTree>
    <p:extLst>
      <p:ext uri="{BB962C8B-B14F-4D97-AF65-F5344CB8AC3E}">
        <p14:creationId xmlns:p14="http://schemas.microsoft.com/office/powerpoint/2010/main" val="1071776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D1343-747C-4961-02F8-4450D03E9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112">
            <a:extLst>
              <a:ext uri="{FF2B5EF4-FFF2-40B4-BE49-F238E27FC236}">
                <a16:creationId xmlns:a16="http://schemas.microsoft.com/office/drawing/2014/main" id="{E88219A9-A34D-A5AA-B383-33EDB5B82EBB}"/>
              </a:ext>
            </a:extLst>
          </p:cNvPr>
          <p:cNvSpPr txBox="1"/>
          <p:nvPr/>
        </p:nvSpPr>
        <p:spPr>
          <a:xfrm>
            <a:off x="6749143" y="1205951"/>
            <a:ext cx="4324803" cy="184662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</a:rPr>
              <a:t>Guiding Questions: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solidFill>
                  <a:schemeClr val="dk1"/>
                </a:solidFill>
              </a:rPr>
              <a:t>Continue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- What current priorities/activities are working well and should be maintained?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48" name="Google Shape;948;p112">
            <a:extLst>
              <a:ext uri="{FF2B5EF4-FFF2-40B4-BE49-F238E27FC236}">
                <a16:creationId xmlns:a16="http://schemas.microsoft.com/office/drawing/2014/main" id="{05B0535A-C9DD-1B37-4877-59B7E2384554}"/>
              </a:ext>
            </a:extLst>
          </p:cNvPr>
          <p:cNvSpPr txBox="1"/>
          <p:nvPr/>
        </p:nvSpPr>
        <p:spPr>
          <a:xfrm>
            <a:off x="6749143" y="3429000"/>
            <a:ext cx="4324803" cy="1892796"/>
          </a:xfrm>
          <a:prstGeom prst="rect">
            <a:avLst/>
          </a:prstGeom>
          <a:solidFill>
            <a:srgbClr val="980000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</a:rPr>
              <a:t>Notes:</a:t>
            </a:r>
            <a:endParaRPr sz="1600" b="1">
              <a:solidFill>
                <a:schemeClr val="dk1"/>
              </a:solidFill>
            </a:endParaRPr>
          </a:p>
          <a:p>
            <a:pPr marL="274320" marR="0" lvl="0" indent="-20700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600">
                <a:solidFill>
                  <a:schemeClr val="dk1"/>
                </a:solidFill>
              </a:rPr>
              <a:t>Think about what has been working; has been completed; or never started.</a:t>
            </a:r>
            <a:endParaRPr sz="1600">
              <a:solidFill>
                <a:schemeClr val="dk1"/>
              </a:solidFill>
            </a:endParaRPr>
          </a:p>
          <a:p>
            <a:pPr marL="274320" marR="0" lvl="0" indent="-207009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Char char="●"/>
            </a:pPr>
            <a:r>
              <a:rPr lang="en-US" sz="1600">
                <a:solidFill>
                  <a:schemeClr val="dk1"/>
                </a:solidFill>
              </a:rPr>
              <a:t>If your goals for 2030 are bigger than what you have achieved so far, then what must you do differently going forward?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5" name="Google Shape;954;p112">
            <a:extLst>
              <a:ext uri="{FF2B5EF4-FFF2-40B4-BE49-F238E27FC236}">
                <a16:creationId xmlns:a16="http://schemas.microsoft.com/office/drawing/2014/main" id="{12CFA60C-00EC-50BD-BD56-B1E67D3FADE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93836" y="2070501"/>
            <a:ext cx="406200" cy="406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048DF4A-AEC2-DF15-ED8D-A6B341543B42}"/>
              </a:ext>
            </a:extLst>
          </p:cNvPr>
          <p:cNvSpPr txBox="1">
            <a:spLocks/>
          </p:cNvSpPr>
          <p:nvPr/>
        </p:nvSpPr>
        <p:spPr>
          <a:xfrm>
            <a:off x="191988" y="233222"/>
            <a:ext cx="11372851" cy="76563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Identifying 2025-2030 Strategic </a:t>
            </a:r>
            <a:r>
              <a:rPr lang="en-US" sz="3200"/>
              <a:t>Objectives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: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Continue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Discussion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178EDE-9A82-6DDC-CB0C-82DEDB4AA6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886" r="9315" b="1301"/>
          <a:stretch>
            <a:fillRect/>
          </a:stretch>
        </p:blipFill>
        <p:spPr>
          <a:xfrm>
            <a:off x="695598" y="1469479"/>
            <a:ext cx="5669280" cy="49377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2A9B4C-000B-3337-375F-02F7542C4F71}"/>
              </a:ext>
            </a:extLst>
          </p:cNvPr>
          <p:cNvSpPr txBox="1"/>
          <p:nvPr/>
        </p:nvSpPr>
        <p:spPr>
          <a:xfrm>
            <a:off x="991673" y="843566"/>
            <a:ext cx="5293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Strategic Plan</a:t>
            </a:r>
          </a:p>
        </p:txBody>
      </p:sp>
    </p:spTree>
    <p:extLst>
      <p:ext uri="{BB962C8B-B14F-4D97-AF65-F5344CB8AC3E}">
        <p14:creationId xmlns:p14="http://schemas.microsoft.com/office/powerpoint/2010/main" val="2801055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62AC708-4C0B-BA8A-DC5C-B7ED224B4708}"/>
              </a:ext>
            </a:extLst>
          </p:cNvPr>
          <p:cNvSpPr txBox="1">
            <a:spLocks/>
          </p:cNvSpPr>
          <p:nvPr/>
        </p:nvSpPr>
        <p:spPr>
          <a:xfrm>
            <a:off x="304799" y="103869"/>
            <a:ext cx="11146972" cy="1325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fontAlgn="auto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tabLst/>
              <a:defRPr/>
            </a:pPr>
            <a:r>
              <a:rPr kumimoji="0" lang="en-US" sz="270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rPr>
              <a:t>Identifying 2025-2030 Strategic </a:t>
            </a:r>
            <a:r>
              <a:rPr lang="en-US" sz="2700" i="0" u="none" strike="noStrike" cap="none">
                <a:solidFill>
                  <a:schemeClr val="dk1"/>
                </a:solidFill>
              </a:rPr>
              <a:t>Objectives</a:t>
            </a:r>
            <a:r>
              <a:rPr kumimoji="0" lang="en-US" sz="270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rPr>
              <a:t>: Continue Discussion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192AF6-3F66-F2F5-5D09-89B7B4B902AA}"/>
              </a:ext>
            </a:extLst>
          </p:cNvPr>
          <p:cNvSpPr txBox="1"/>
          <p:nvPr/>
        </p:nvSpPr>
        <p:spPr>
          <a:xfrm>
            <a:off x="6093186" y="1159328"/>
            <a:ext cx="5941748" cy="45393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lvl="0" defTabSz="457200">
              <a:spcAft>
                <a:spcPts val="600"/>
              </a:spcAft>
              <a:defRPr/>
            </a:pPr>
            <a:endParaRPr lang="en-US" sz="2200" b="1" i="1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C55CAA-23A1-B71D-6808-79FB85190F4F}"/>
              </a:ext>
            </a:extLst>
          </p:cNvPr>
          <p:cNvSpPr txBox="1"/>
          <p:nvPr/>
        </p:nvSpPr>
        <p:spPr>
          <a:xfrm>
            <a:off x="74941" y="1159328"/>
            <a:ext cx="5941748" cy="45393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lvl="0" defTabSz="457200">
              <a:spcAft>
                <a:spcPts val="600"/>
              </a:spcAft>
              <a:defRPr/>
            </a:pPr>
            <a:r>
              <a:rPr kumimoji="0" lang="en-US" sz="22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Enter the “Strategic Priorities” from your 2020-2025 Strategic Plan that you and your GO Team think should continue as </a:t>
            </a:r>
            <a:r>
              <a:rPr kumimoji="0" lang="en-US" sz="22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“Strategic Objectives” </a:t>
            </a:r>
            <a:r>
              <a:rPr kumimoji="0" lang="en-US" sz="22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 your 2025-2030 Strategic Plan based on today’s discussion.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4F354E-AC9D-CAA1-FBDA-1C5417281E38}"/>
              </a:ext>
            </a:extLst>
          </p:cNvPr>
          <p:cNvSpPr txBox="1"/>
          <p:nvPr/>
        </p:nvSpPr>
        <p:spPr>
          <a:xfrm>
            <a:off x="6505670" y="1294977"/>
            <a:ext cx="4497105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400"/>
              <a:t>Implement high-quality, relevant, and engaging instructional materials.</a:t>
            </a:r>
            <a:endParaRPr lang="en-US" sz="1400">
              <a:cs typeface="Arial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400"/>
              <a:t>Target resources towards subgroups..</a:t>
            </a:r>
            <a:endParaRPr lang="en-US" sz="1400"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C5A63A-9C4D-1E3A-C5F2-3BFCCC202FA8}"/>
              </a:ext>
            </a:extLst>
          </p:cNvPr>
          <p:cNvSpPr txBox="1"/>
          <p:nvPr/>
        </p:nvSpPr>
        <p:spPr>
          <a:xfrm>
            <a:off x="6520698" y="2254758"/>
            <a:ext cx="4435424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400"/>
              <a:t>Expand strategies that reduce chronic absenteeism and supports restorative practices and tenets of PBIS.</a:t>
            </a:r>
            <a:endParaRPr lang="en-US" sz="1400">
              <a:cs typeface="Arial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400"/>
              <a:t>Implement systematic culture and climate strategies</a:t>
            </a:r>
            <a:endParaRPr lang="en-US" sz="1400"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76BA30-A2EA-D06C-4BF4-15B8748F0819}"/>
              </a:ext>
            </a:extLst>
          </p:cNvPr>
          <p:cNvSpPr txBox="1"/>
          <p:nvPr/>
        </p:nvSpPr>
        <p:spPr>
          <a:xfrm>
            <a:off x="6642988" y="3605092"/>
            <a:ext cx="4373220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400"/>
              <a:t>Increased concentration of highly effective teachers and leaders.</a:t>
            </a:r>
            <a:endParaRPr lang="en-US" sz="1400">
              <a:cs typeface="Arial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400"/>
              <a:t>Prioritize engagement and retention for staff.</a:t>
            </a:r>
            <a:endParaRPr lang="en-US" sz="1400"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80881C-7337-4126-DB08-2C9B5D338C45}"/>
              </a:ext>
            </a:extLst>
          </p:cNvPr>
          <p:cNvSpPr txBox="1"/>
          <p:nvPr/>
        </p:nvSpPr>
        <p:spPr>
          <a:xfrm>
            <a:off x="6784838" y="4714635"/>
            <a:ext cx="4194384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400"/>
              <a:t>Build meaningful partnerships.</a:t>
            </a:r>
            <a:endParaRPr lang="en-US" sz="1400">
              <a:cs typeface="Arial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400"/>
              <a:t>Increase access and engagement for families and communities.</a:t>
            </a:r>
            <a:endParaRPr lang="en-US" sz="1400"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432818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08C8E05-4B70-5091-85B1-0D7BBEB8B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4" y="1"/>
            <a:ext cx="2763748" cy="1037690"/>
          </a:xfrm>
        </p:spPr>
        <p:txBody>
          <a:bodyPr/>
          <a:lstStyle/>
          <a:p>
            <a:r>
              <a:rPr lang="en-US" b="1">
                <a:latin typeface="Tenorite"/>
                <a:cs typeface="Poppins"/>
              </a:rPr>
              <a:t>Agenda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A3C9F5-9CEB-264B-5336-19ABFCFFB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268F-77EF-474B-8EE9-9DC3EFC3DF7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3B36B1-9E40-081E-C2C9-59889E078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55" t="-19130" r="290" b="19130"/>
          <a:stretch>
            <a:fillRect/>
          </a:stretch>
        </p:blipFill>
        <p:spPr>
          <a:xfrm>
            <a:off x="11125200" y="-1391478"/>
            <a:ext cx="10668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81F689-B02A-6D5D-64A9-6B2ED5A1914C}"/>
              </a:ext>
            </a:extLst>
          </p:cNvPr>
          <p:cNvSpPr txBox="1"/>
          <p:nvPr/>
        </p:nvSpPr>
        <p:spPr>
          <a:xfrm>
            <a:off x="2437115" y="1181867"/>
            <a:ext cx="7317769" cy="535531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en-US" b="1"/>
              <a:t>Action Items </a:t>
            </a:r>
            <a:endParaRPr lang="en-US" sz="1600"/>
          </a:p>
          <a:p>
            <a:pPr lvl="1"/>
            <a:r>
              <a:rPr lang="en-US"/>
              <a:t>Approval of Agenda </a:t>
            </a:r>
            <a:endParaRPr lang="en-US" sz="1600"/>
          </a:p>
          <a:p>
            <a:pPr lvl="1"/>
            <a:r>
              <a:rPr lang="en-US"/>
              <a:t>Approval of Previous Minutes</a:t>
            </a:r>
            <a:endParaRPr lang="en-US" sz="1600"/>
          </a:p>
          <a:p>
            <a:pPr lvl="1"/>
            <a:r>
              <a:rPr lang="en-US"/>
              <a:t>Additional Action Item 1 </a:t>
            </a:r>
            <a:r>
              <a:rPr lang="en-US" i="1"/>
              <a:t>(if needed)</a:t>
            </a:r>
            <a:r>
              <a:rPr lang="en-US"/>
              <a:t>: </a:t>
            </a:r>
            <a:endParaRPr lang="en-US" sz="1600"/>
          </a:p>
          <a:p>
            <a:r>
              <a:rPr lang="en-US" b="1"/>
              <a:t>Discussion Items </a:t>
            </a:r>
            <a:r>
              <a:rPr lang="en-US" i="1"/>
              <a:t>(add items as needed)</a:t>
            </a:r>
            <a:endParaRPr lang="en-US"/>
          </a:p>
          <a:p>
            <a:pPr lvl="1"/>
            <a:r>
              <a:rPr lang="en-US"/>
              <a:t>2025-2030 Strategic Plan Development</a:t>
            </a:r>
            <a:endParaRPr lang="en-US" sz="1600"/>
          </a:p>
          <a:p>
            <a:pPr lvl="2"/>
            <a:r>
              <a:rPr lang="en-US"/>
              <a:t>Confirm Mission/Vision, Goals from Previous Meeting</a:t>
            </a:r>
            <a:endParaRPr lang="en-US" sz="1600"/>
          </a:p>
          <a:p>
            <a:pPr lvl="2"/>
            <a:r>
              <a:rPr lang="en-US"/>
              <a:t>Develop 2025-2030 Strategic Plan Objectives</a:t>
            </a:r>
            <a:endParaRPr lang="en-US" sz="1600"/>
          </a:p>
          <a:p>
            <a:pPr lvl="0"/>
            <a:r>
              <a:rPr lang="en-US" b="1"/>
              <a:t>Information Items </a:t>
            </a:r>
            <a:r>
              <a:rPr lang="en-US" i="1"/>
              <a:t>(add items as needed)</a:t>
            </a:r>
            <a:endParaRPr lang="en-US" sz="1600"/>
          </a:p>
          <a:p>
            <a:pPr lvl="1"/>
            <a:r>
              <a:rPr lang="en-US"/>
              <a:t>Principal’s Report</a:t>
            </a:r>
            <a:endParaRPr lang="en-US" sz="1600"/>
          </a:p>
          <a:p>
            <a:pPr lvl="1"/>
            <a:r>
              <a:rPr lang="en-US"/>
              <a:t>  2025 CCRPI Results</a:t>
            </a:r>
          </a:p>
          <a:p>
            <a:pPr lvl="1"/>
            <a:r>
              <a:rPr lang="en-US"/>
              <a:t>Cluster Advisory Team Report </a:t>
            </a:r>
            <a:endParaRPr lang="en-US" i="1"/>
          </a:p>
          <a:p>
            <a:pPr lvl="1"/>
            <a:r>
              <a:rPr lang="en-US"/>
              <a:t>  Charter System Renewal </a:t>
            </a:r>
          </a:p>
          <a:p>
            <a:pPr lvl="1"/>
            <a:r>
              <a:rPr lang="en-US"/>
              <a:t>  FY27 Budget Preparation</a:t>
            </a:r>
          </a:p>
          <a:p>
            <a:pPr lvl="1"/>
            <a:r>
              <a:rPr lang="en-US"/>
              <a:t>  Attendance</a:t>
            </a:r>
          </a:p>
          <a:p>
            <a:pPr lvl="1"/>
            <a:r>
              <a:rPr lang="en-US"/>
              <a:t>APS Forward 2040 –Facilities Plan Update </a:t>
            </a:r>
            <a:r>
              <a:rPr lang="en-US" i="1"/>
              <a:t>(if needed)</a:t>
            </a:r>
            <a:endParaRPr lang="en-US" sz="1600"/>
          </a:p>
          <a:p>
            <a:pPr lvl="0"/>
            <a:r>
              <a:rPr lang="en-US" b="1"/>
              <a:t>Announcements </a:t>
            </a:r>
            <a:endParaRPr lang="en-US" b="1" i="1"/>
          </a:p>
          <a:p>
            <a:r>
              <a:rPr lang="en-US" b="1"/>
              <a:t>Public Comment </a:t>
            </a:r>
            <a:r>
              <a:rPr lang="en-US" i="1"/>
              <a:t>(if needed)</a:t>
            </a:r>
            <a:endParaRPr lang="en-US" b="1" i="1"/>
          </a:p>
          <a:p>
            <a:pPr lvl="0"/>
            <a:r>
              <a:rPr lang="en-US" b="1"/>
              <a:t>Adjournment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184004675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819;p103">
            <a:extLst>
              <a:ext uri="{FF2B5EF4-FFF2-40B4-BE49-F238E27FC236}">
                <a16:creationId xmlns:a16="http://schemas.microsoft.com/office/drawing/2014/main" id="{409C1A33-2AD9-B4F3-E939-354C810F03BE}"/>
              </a:ext>
            </a:extLst>
          </p:cNvPr>
          <p:cNvSpPr txBox="1"/>
          <p:nvPr/>
        </p:nvSpPr>
        <p:spPr>
          <a:xfrm>
            <a:off x="168807" y="882912"/>
            <a:ext cx="6096001" cy="276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80000"/>
              </a:lnSpc>
              <a:buClr>
                <a:srgbClr val="000000"/>
              </a:buClr>
              <a:defRPr/>
            </a:pPr>
            <a:endParaRPr lang="en-US" sz="16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lnSpc>
                <a:spcPct val="80000"/>
              </a:lnSpc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We Are Strengthening Our Instructional Core</a:t>
            </a:r>
            <a:endParaRPr lang="en-US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171450" indent="-171450">
              <a:buClr>
                <a:srgbClr val="000000"/>
              </a:buClr>
              <a:buSzPts val="1200"/>
              <a:buFont typeface="Wingdings,Sans-Serif"/>
              <a:buChar char="v"/>
              <a:defRPr/>
            </a:pP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Implement high-quality, relevant, and engaging instructional materials.</a:t>
            </a:r>
            <a:endParaRPr lang="en-US" sz="12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71450" indent="-171450">
              <a:buSzPts val="1200"/>
              <a:buFont typeface="Wingdings,Sans-Serif"/>
              <a:buChar char="v"/>
              <a:defRPr/>
            </a:pP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Target </a:t>
            </a:r>
            <a:r>
              <a:rPr lang="en-US" sz="1200" kern="0" dirty="0">
                <a:solidFill>
                  <a:srgbClr val="000000"/>
                </a:solidFill>
                <a:cs typeface="Arial"/>
                <a:sym typeface="Arial"/>
              </a:rPr>
              <a:t>resources towards subgroups.</a:t>
            </a:r>
            <a:endParaRPr lang="en-US" sz="1200" kern="0" dirty="0">
              <a:solidFill>
                <a:srgbClr val="000000"/>
              </a:solidFill>
              <a:cs typeface="Arial"/>
            </a:endParaRPr>
          </a:p>
          <a:p>
            <a:pPr>
              <a:buSzPts val="1200"/>
              <a:defRPr/>
            </a:pPr>
            <a:endParaRPr lang="en-US" sz="14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 lvl="0" indent="0" algn="l" defTabSz="914400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lang="en-US" sz="16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defTabSz="914400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We Are Caring For Every Child</a:t>
            </a:r>
            <a:endParaRPr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endParaRPr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defRPr/>
            </a:pPr>
            <a:br>
              <a:rPr 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endParaRPr lang="en-US" sz="1600" b="1" kern="0" dirty="0">
              <a:latin typeface="Arial"/>
              <a:cs typeface="Arial"/>
              <a:sym typeface="Arial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defRPr/>
            </a:pPr>
            <a:endParaRPr lang="en-US" sz="16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We Are Sparking Student </a:t>
            </a:r>
            <a:r>
              <a:rPr 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Curiosity</a:t>
            </a:r>
            <a:endParaRPr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52400"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200"/>
            </a:pPr>
            <a:endParaRPr lang="en-US" sz="1200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1" name="Google Shape;818;p103">
            <a:extLst>
              <a:ext uri="{FF2B5EF4-FFF2-40B4-BE49-F238E27FC236}">
                <a16:creationId xmlns:a16="http://schemas.microsoft.com/office/drawing/2014/main" id="{5A6A1E12-F05A-8E1C-C585-3469EF49A573}"/>
              </a:ext>
            </a:extLst>
          </p:cNvPr>
          <p:cNvSpPr txBox="1"/>
          <p:nvPr/>
        </p:nvSpPr>
        <p:spPr>
          <a:xfrm>
            <a:off x="5862824" y="1040755"/>
            <a:ext cx="5573486" cy="4144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80000"/>
              </a:lnSpc>
              <a:buClr>
                <a:srgbClr val="000000"/>
              </a:buClr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Our Strength is Our Team</a:t>
            </a:r>
          </a:p>
          <a:p>
            <a:pPr>
              <a:lnSpc>
                <a:spcPct val="80000"/>
              </a:lnSpc>
              <a:buClr>
                <a:srgbClr val="000000"/>
              </a:buClr>
              <a:defRPr/>
            </a:pPr>
            <a:endParaRPr lang="en-US" sz="1600" b="1" kern="0" dirty="0">
              <a:solidFill>
                <a:srgbClr val="C00000"/>
              </a:solidFill>
              <a:latin typeface="Arial"/>
              <a:cs typeface="Arial"/>
              <a:sym typeface="Arial"/>
            </a:endParaRPr>
          </a:p>
          <a:p>
            <a:pPr>
              <a:lnSpc>
                <a:spcPct val="80000"/>
              </a:lnSpc>
              <a:buClr>
                <a:srgbClr val="000000"/>
              </a:buClr>
              <a:defRPr/>
            </a:pPr>
            <a:br>
              <a:rPr lang="en-US" sz="1600" b="1" kern="0" dirty="0">
                <a:solidFill>
                  <a:srgbClr val="C00000"/>
                </a:solidFill>
                <a:latin typeface="Arial"/>
                <a:cs typeface="Arial"/>
                <a:sym typeface="Arial"/>
              </a:rPr>
            </a:b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1524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</a:pP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defRPr/>
            </a:pPr>
            <a:endParaRPr lang="en-US" sz="1600" b="1" kern="0" dirty="0">
              <a:solidFill>
                <a:srgbClr val="C00000"/>
              </a:solidFill>
              <a:latin typeface="Arial"/>
              <a:cs typeface="Arial"/>
              <a:sym typeface="Arial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defRPr/>
            </a:pPr>
            <a:endParaRPr lang="en-US" sz="1600" b="1" kern="0" dirty="0">
              <a:solidFill>
                <a:srgbClr val="C00000"/>
              </a:solidFill>
              <a:latin typeface="Arial"/>
              <a:cs typeface="Arial"/>
              <a:sym typeface="Arial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defRPr/>
            </a:pPr>
            <a:endParaRPr lang="en-US" sz="1600" b="1" kern="0" dirty="0">
              <a:solidFill>
                <a:srgbClr val="C00000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defTabSz="914400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Tx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Tx/>
              <a:buFont typeface="Arial"/>
              <a:buNone/>
              <a:tabLst/>
              <a:defRPr/>
            </a:pPr>
            <a:endParaRPr lang="en-US" sz="1600" b="1" kern="0" dirty="0">
              <a:solidFill>
                <a:srgbClr val="C00000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defTabSz="914400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Tx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Our Responsibility Is Shared</a:t>
            </a:r>
            <a:endParaRPr sz="1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524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</a:pPr>
            <a:endParaRPr lang="en-US" sz="1200" kern="0" dirty="0">
              <a:solidFill>
                <a:srgbClr val="000000"/>
              </a:solidFill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defRPr/>
            </a:pPr>
            <a:endParaRPr lang="en-US" sz="1600" b="1" kern="0" dirty="0">
              <a:solidFill>
                <a:srgbClr val="C00000"/>
              </a:solidFill>
              <a:latin typeface="Arial"/>
              <a:cs typeface="Arial"/>
              <a:sym typeface="Arial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defRPr/>
            </a:pPr>
            <a:endParaRPr lang="en-US" sz="1600" b="1" kern="0" dirty="0">
              <a:solidFill>
                <a:srgbClr val="C00000"/>
              </a:solidFill>
              <a:latin typeface="Arial"/>
              <a:cs typeface="Arial"/>
              <a:sym typeface="Arial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defRPr/>
            </a:pPr>
            <a:endParaRPr lang="en-US" sz="1600" b="1" kern="0" dirty="0">
              <a:solidFill>
                <a:srgbClr val="C00000"/>
              </a:solidFill>
              <a:latin typeface="Arial"/>
              <a:cs typeface="Arial"/>
              <a:sym typeface="Arial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defRPr/>
            </a:pPr>
            <a:endParaRPr lang="en-US" sz="1600" b="1" kern="0" dirty="0">
              <a:solidFill>
                <a:srgbClr val="C00000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defTabSz="914400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Our School Is Efficient &amp; Effective</a:t>
            </a:r>
            <a:endParaRPr sz="1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524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</a:pPr>
            <a:endParaRPr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2E5B3A-3E1B-456C-25A1-8DD2B2A6B93E}"/>
              </a:ext>
            </a:extLst>
          </p:cNvPr>
          <p:cNvSpPr txBox="1"/>
          <p:nvPr/>
        </p:nvSpPr>
        <p:spPr>
          <a:xfrm>
            <a:off x="16724" y="634747"/>
            <a:ext cx="37555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/>
              <a:t>“Getting Back to Basics”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12AE49-684C-D8F1-3A03-A26F73A10ADB}"/>
              </a:ext>
            </a:extLst>
          </p:cNvPr>
          <p:cNvSpPr txBox="1"/>
          <p:nvPr/>
        </p:nvSpPr>
        <p:spPr>
          <a:xfrm>
            <a:off x="5865427" y="630472"/>
            <a:ext cx="37555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>
                <a:solidFill>
                  <a:srgbClr val="C00000"/>
                </a:solidFill>
              </a:rPr>
              <a:t>“Community of Believers”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746C2B2-A781-B111-DBBB-B05627593D11}"/>
              </a:ext>
            </a:extLst>
          </p:cNvPr>
          <p:cNvSpPr txBox="1">
            <a:spLocks/>
          </p:cNvSpPr>
          <p:nvPr/>
        </p:nvSpPr>
        <p:spPr>
          <a:xfrm>
            <a:off x="166773" y="-134373"/>
            <a:ext cx="11372851" cy="76563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defRPr/>
            </a:pPr>
            <a:r>
              <a:rPr lang="en-US" sz="3200"/>
              <a:t>Aligning Your Objectives to the District's New Focus Areas</a:t>
            </a:r>
            <a:endParaRPr lang="en-US" sz="32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04149F-716A-04E2-9E47-0EC444E5124D}"/>
              </a:ext>
            </a:extLst>
          </p:cNvPr>
          <p:cNvSpPr txBox="1"/>
          <p:nvPr/>
        </p:nvSpPr>
        <p:spPr>
          <a:xfrm>
            <a:off x="60632" y="2430788"/>
            <a:ext cx="5088566" cy="15388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dirty="0"/>
              <a:t>Expand strategies that reduce chronic absenteeism and supports restorative practices and tenets of PBIS.</a:t>
            </a:r>
            <a:endParaRPr lang="en-US" sz="1200" dirty="0">
              <a:cs typeface="Arial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dirty="0"/>
              <a:t>Implement systematic culture and climate strategies</a:t>
            </a:r>
            <a:endParaRPr lang="en-US" sz="1200" dirty="0">
              <a:cs typeface="Arial"/>
            </a:endParaRPr>
          </a:p>
          <a:p>
            <a:endParaRPr lang="en-US" sz="1200" dirty="0">
              <a:cs typeface="Arial"/>
            </a:endParaRPr>
          </a:p>
          <a:p>
            <a:endParaRPr lang="en-US" sz="1200" dirty="0">
              <a:cs typeface="Arial"/>
            </a:endParaRPr>
          </a:p>
          <a:p>
            <a:endParaRPr lang="en-US" sz="1200" dirty="0">
              <a:cs typeface="Arial"/>
            </a:endParaRPr>
          </a:p>
          <a:p>
            <a:endParaRPr lang="en-US" sz="1200" dirty="0"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7B3010-5A2D-CB5E-8E33-648C144800B0}"/>
              </a:ext>
            </a:extLst>
          </p:cNvPr>
          <p:cNvSpPr txBox="1"/>
          <p:nvPr/>
        </p:nvSpPr>
        <p:spPr>
          <a:xfrm>
            <a:off x="60632" y="3415268"/>
            <a:ext cx="47495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dirty="0"/>
              <a:t>Build meaningful partnerships.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dirty="0"/>
              <a:t>Increase access and engagement for families and communities.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C65347-AF7C-7450-0865-65782A038CC6}"/>
              </a:ext>
            </a:extLst>
          </p:cNvPr>
          <p:cNvSpPr txBox="1"/>
          <p:nvPr/>
        </p:nvSpPr>
        <p:spPr>
          <a:xfrm>
            <a:off x="5622074" y="1347785"/>
            <a:ext cx="6409969" cy="9550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buFont typeface="Wingdings"/>
              <a:buChar char="v"/>
            </a:pPr>
            <a:r>
              <a:rPr lang="en-US" sz="1100" dirty="0"/>
              <a:t>Hosting and engaging parent and family events through capacity building activities with </a:t>
            </a:r>
            <a:r>
              <a:rPr lang="en-US" sz="1100" b="1" dirty="0"/>
              <a:t>Parent Involvement Management System</a:t>
            </a:r>
            <a:r>
              <a:rPr lang="en-US" sz="1100" dirty="0"/>
              <a:t> (PIMS). </a:t>
            </a:r>
            <a:endParaRPr lang="en-US" dirty="0"/>
          </a:p>
          <a:p>
            <a:pPr marL="228600" indent="-228600">
              <a:buFont typeface="Wingdings"/>
              <a:buChar char="v"/>
            </a:pPr>
            <a:r>
              <a:rPr lang="en-US" sz="1100" dirty="0"/>
              <a:t>Establish robust Professional Learning Communities (PLCs) where teachers collaboratively define learning standards, assess, provide interventions, and offer enrichment.</a:t>
            </a:r>
            <a:endParaRPr lang="en-US" sz="1100" dirty="0">
              <a:cs typeface="Arial"/>
            </a:endParaRPr>
          </a:p>
          <a:p>
            <a:pPr marL="228600" indent="-228600">
              <a:buFont typeface="Wingdings"/>
              <a:buChar char="v"/>
            </a:pPr>
            <a:r>
              <a:rPr lang="en-US" sz="1100" dirty="0"/>
              <a:t>Incorporate school wide writing block for all teachers at all grade levels </a:t>
            </a:r>
            <a:endParaRPr lang="en-US" sz="1100" dirty="0"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A54F73-A46C-ECD5-9825-DEF98A208CC1}"/>
              </a:ext>
            </a:extLst>
          </p:cNvPr>
          <p:cNvSpPr txBox="1"/>
          <p:nvPr/>
        </p:nvSpPr>
        <p:spPr>
          <a:xfrm>
            <a:off x="5683502" y="3486576"/>
            <a:ext cx="6287112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buFont typeface="Wingdings"/>
              <a:buChar char="v"/>
            </a:pPr>
            <a:r>
              <a:rPr lang="en-US" sz="1100" dirty="0"/>
              <a:t>Establish a system where students and/or families earn points or rewards for excellent attendance (daily, weekly, monthly) and for showing significant improvement.</a:t>
            </a:r>
            <a:endParaRPr lang="en-US" dirty="0">
              <a:cs typeface="Arial"/>
            </a:endParaRPr>
          </a:p>
          <a:p>
            <a:pPr marL="228600" indent="-228600">
              <a:buFont typeface="Wingdings"/>
              <a:buChar char="v"/>
            </a:pPr>
            <a:r>
              <a:rPr lang="en-US" sz="1100" dirty="0"/>
              <a:t>Consistently utilizing the ClassDojo token economy for immediate, visible reinforcement of positive student behaviors.</a:t>
            </a:r>
            <a:endParaRPr lang="en-US" sz="1100" dirty="0">
              <a:cs typeface="Arial"/>
            </a:endParaRPr>
          </a:p>
          <a:p>
            <a:pPr marL="228600" indent="-228600">
              <a:buFont typeface="Wingdings"/>
              <a:buChar char="v"/>
            </a:pPr>
            <a:r>
              <a:rPr lang="en-US" sz="1100" dirty="0"/>
              <a:t>Integrating comprehensive restorative practices to address and resolve challenging conduct by strengthening SEL Learning Programs.</a:t>
            </a:r>
            <a:endParaRPr lang="en-US" sz="1100" dirty="0"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6A0DD4-D549-E8FA-6D6C-643FA8A4A3F1}"/>
              </a:ext>
            </a:extLst>
          </p:cNvPr>
          <p:cNvSpPr txBox="1"/>
          <p:nvPr/>
        </p:nvSpPr>
        <p:spPr>
          <a:xfrm>
            <a:off x="60632" y="1615743"/>
            <a:ext cx="49649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dirty="0"/>
              <a:t>Increased concentration of highly effective teachers and leaders.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dirty="0"/>
              <a:t>Prioritize engagement and retention for staff.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118D93-B4B2-B5B0-F5E7-D439390DA7F3}"/>
              </a:ext>
            </a:extLst>
          </p:cNvPr>
          <p:cNvSpPr txBox="1"/>
          <p:nvPr/>
        </p:nvSpPr>
        <p:spPr>
          <a:xfrm>
            <a:off x="5622073" y="2202361"/>
            <a:ext cx="628711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anose="05000000000000000000" pitchFamily="2" charset="2"/>
              <a:buChar char="v"/>
            </a:pPr>
            <a:r>
              <a:rPr lang="en-US" sz="1100" dirty="0"/>
              <a:t>Provide professional development to help educators address diverse needs effectively.</a:t>
            </a:r>
          </a:p>
          <a:p>
            <a:pPr marL="228600" indent="-228600">
              <a:buFont typeface="Wingdings" panose="05000000000000000000" pitchFamily="2" charset="2"/>
              <a:buChar char="v"/>
            </a:pPr>
            <a:r>
              <a:rPr lang="en-US" sz="1100" dirty="0"/>
              <a:t>Conduct frequent observations with timely, constructive, actionable feedback that offers support, and coaching as needed.</a:t>
            </a:r>
          </a:p>
          <a:p>
            <a:pPr marL="228600" indent="-228600">
              <a:buFont typeface="Wingdings" panose="05000000000000000000" pitchFamily="2" charset="2"/>
              <a:buChar char="v"/>
            </a:pPr>
            <a:r>
              <a:rPr lang="en-US" sz="1100" dirty="0"/>
              <a:t>Establish a recognition program system to regularly recognize outstanding performance of  faculty and staff.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A9938D-F463-FA9B-8680-63A17A7DA67C}"/>
              </a:ext>
            </a:extLst>
          </p:cNvPr>
          <p:cNvSpPr txBox="1"/>
          <p:nvPr/>
        </p:nvSpPr>
        <p:spPr>
          <a:xfrm>
            <a:off x="5683502" y="4886592"/>
            <a:ext cx="55958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anose="05000000000000000000" pitchFamily="2" charset="2"/>
              <a:buChar char="v"/>
            </a:pPr>
            <a:r>
              <a:rPr lang="en-US" sz="1100" dirty="0"/>
              <a:t>Engage families and communities as partners to build collaborative relationships that support students academic and personal growth</a:t>
            </a:r>
          </a:p>
          <a:p>
            <a:pPr marL="228600" indent="-228600">
              <a:buFont typeface="Wingdings" panose="05000000000000000000" pitchFamily="2" charset="2"/>
              <a:buChar char="v"/>
            </a:pPr>
            <a:r>
              <a:rPr lang="en-US" sz="1100" dirty="0"/>
              <a:t>Host and engage parents and family through capacity building events. </a:t>
            </a:r>
          </a:p>
          <a:p>
            <a:pPr marL="228600" indent="-228600">
              <a:buFont typeface="Wingdings" panose="05000000000000000000" pitchFamily="2" charset="2"/>
              <a:buChar char="v"/>
            </a:pPr>
            <a:r>
              <a:rPr lang="en-US" sz="1100" dirty="0"/>
              <a:t>Provide teaching and learning Parent Universities to provide resources, engage and show parents how to support scholars at home academically as well as social and emotionally.</a:t>
            </a:r>
          </a:p>
        </p:txBody>
      </p:sp>
    </p:spTree>
    <p:extLst>
      <p:ext uri="{BB962C8B-B14F-4D97-AF65-F5344CB8AC3E}">
        <p14:creationId xmlns:p14="http://schemas.microsoft.com/office/powerpoint/2010/main" val="3688397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112"/>
          <p:cNvSpPr txBox="1">
            <a:spLocks noGrp="1"/>
          </p:cNvSpPr>
          <p:nvPr>
            <p:ph type="sldNum" idx="12"/>
          </p:nvPr>
        </p:nvSpPr>
        <p:spPr>
          <a:xfrm>
            <a:off x="8610600" y="637812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918" name="Google Shape;918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9675" y="5609263"/>
            <a:ext cx="723900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919" name="Google Shape;919;p112"/>
          <p:cNvSpPr txBox="1"/>
          <p:nvPr/>
        </p:nvSpPr>
        <p:spPr>
          <a:xfrm>
            <a:off x="6522049" y="1051512"/>
            <a:ext cx="4754028" cy="55091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457200" indent="-355600">
              <a:buClr>
                <a:schemeClr val="dk1"/>
              </a:buClr>
              <a:buSzPts val="2000"/>
              <a:buFont typeface="Roboto"/>
              <a:buChar char="●"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After you have aligned your Objectives to the appropriate Focus Area, identify any new Objectives the school must start to address the goals in your plan</a:t>
            </a:r>
            <a:endParaRPr lang="en-US" sz="160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1016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en-US" sz="160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457200" indent="-355600">
              <a:buClr>
                <a:schemeClr val="dk1"/>
              </a:buClr>
              <a:buSzPts val="2000"/>
              <a:buFont typeface="Roboto"/>
              <a:buChar char="●"/>
            </a:pP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 should have 1-2 Objectives for each Focus Area. </a:t>
            </a:r>
            <a:endParaRPr lang="en-US" sz="1600" b="1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101600">
              <a:buClr>
                <a:srgbClr val="000000"/>
              </a:buClr>
              <a:buSzPts val="2000"/>
            </a:pPr>
            <a:endParaRPr lang="en-US" sz="1600" b="1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457200" indent="-355600">
              <a:buClr>
                <a:srgbClr val="000000"/>
              </a:buClr>
              <a:buSzPts val="2000"/>
              <a:buFont typeface="Roboto"/>
              <a:buChar char="●"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</a:rPr>
              <a:t>Use the APS 2025-2030 Strategic Plan (slide 7) and your school KPI sheet for ideas if you need to identify new Objectives. </a:t>
            </a:r>
          </a:p>
          <a:p>
            <a:pPr marL="457200" indent="-355600">
              <a:buClr>
                <a:srgbClr val="000000"/>
              </a:buClr>
              <a:buSzPts val="2000"/>
              <a:buFont typeface="Roboto"/>
              <a:buChar char="●"/>
            </a:pPr>
            <a:endParaRPr lang="en-US" sz="160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457200" indent="-355600">
              <a:buClr>
                <a:srgbClr val="000000"/>
              </a:buClr>
              <a:buSzPts val="2000"/>
              <a:buFont typeface="Roboto"/>
              <a:buChar char="●"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Focus on the “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Getting Back to Basics</a:t>
            </a: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” Focus Areas first </a:t>
            </a:r>
            <a:r>
              <a:rPr lang="en-US" sz="16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-US" sz="1600" b="1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Strengthening Our Instructional Core, Caring For Every Child, and Sparking Student Curiosity</a:t>
            </a: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lang="en-US" sz="160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1016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sz="160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457200" lvl="0" indent="-355600">
              <a:buClr>
                <a:schemeClr val="dk1"/>
              </a:buClr>
              <a:buSzPts val="2000"/>
              <a:buFont typeface="Roboto"/>
              <a:buChar char="●"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Make sure you have something in the “</a:t>
            </a:r>
            <a:r>
              <a:rPr lang="en-US" sz="16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Community of Believers</a:t>
            </a: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” Focus Areas that support your core work </a:t>
            </a:r>
            <a:r>
              <a:rPr lang="en-US" sz="16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-US" sz="1600" b="1" i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Strength is Our Team, Responsibility is Shared, System is Effective &amp; Efficient</a:t>
            </a:r>
            <a:r>
              <a:rPr lang="en-US" sz="1600" b="1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sz="1600" b="1"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0E7481-1EF0-BA86-6A55-6C36CA018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32" y="1880303"/>
            <a:ext cx="5871268" cy="3410567"/>
          </a:xfrm>
          <a:prstGeom prst="rect">
            <a:avLst/>
          </a:prstGeom>
          <a:effectLst>
            <a:outerShdw blurRad="50800" dist="88900" dir="5400000" algn="ctr" rotWithShape="0">
              <a:schemeClr val="bg2">
                <a:lumMod val="50000"/>
                <a:alpha val="80000"/>
              </a:schemeClr>
            </a:outerShd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8F91AD2-E598-0035-D104-EEEB6C26F890}"/>
              </a:ext>
            </a:extLst>
          </p:cNvPr>
          <p:cNvSpPr txBox="1">
            <a:spLocks/>
          </p:cNvSpPr>
          <p:nvPr/>
        </p:nvSpPr>
        <p:spPr>
          <a:xfrm>
            <a:off x="135220" y="270607"/>
            <a:ext cx="11372851" cy="76563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Identifying 2025-2030 Strategic </a:t>
            </a:r>
            <a:r>
              <a:rPr lang="en-US" sz="3200"/>
              <a:t>Objectives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: “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Start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” Discussion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47E82F-B2CD-27F5-91F6-9AF3CAA53528}"/>
              </a:ext>
            </a:extLst>
          </p:cNvPr>
          <p:cNvSpPr/>
          <p:nvPr/>
        </p:nvSpPr>
        <p:spPr>
          <a:xfrm>
            <a:off x="224731" y="3283217"/>
            <a:ext cx="5522925" cy="15935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901;p110">
            <a:extLst>
              <a:ext uri="{FF2B5EF4-FFF2-40B4-BE49-F238E27FC236}">
                <a16:creationId xmlns:a16="http://schemas.microsoft.com/office/drawing/2014/main" id="{A3C6A5BC-E438-519F-D600-3B902A5CE964}"/>
              </a:ext>
            </a:extLst>
          </p:cNvPr>
          <p:cNvSpPr/>
          <p:nvPr/>
        </p:nvSpPr>
        <p:spPr>
          <a:xfrm>
            <a:off x="8976736" y="1839991"/>
            <a:ext cx="423182" cy="340625"/>
          </a:xfrm>
          <a:prstGeom prst="mathPlus">
            <a:avLst>
              <a:gd name="adj1" fmla="val 2352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86E15-E5D5-D4B6-11DD-EAC1C873B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CEBF5-6E30-E413-3F3D-3522EE11D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3" y="295870"/>
            <a:ext cx="11146972" cy="1115332"/>
          </a:xfrm>
        </p:spPr>
        <p:txBody>
          <a:bodyPr>
            <a:normAutofit fontScale="90000"/>
          </a:bodyPr>
          <a:lstStyle/>
          <a:p>
            <a:br>
              <a:rPr lang="en-US" sz="3600">
                <a:latin typeface="Roboto"/>
                <a:ea typeface="Roboto"/>
                <a:cs typeface="Roboto"/>
                <a:sym typeface="Roboto"/>
              </a:rPr>
            </a:br>
            <a:r>
              <a:rPr lang="en-US" sz="3100" b="1">
                <a:latin typeface="Roboto"/>
                <a:ea typeface="Roboto"/>
                <a:cs typeface="Roboto"/>
                <a:sym typeface="Roboto"/>
              </a:rPr>
              <a:t>Guiding Questions: </a:t>
            </a:r>
            <a:r>
              <a:rPr lang="en-US" sz="3100">
                <a:latin typeface="Roboto"/>
                <a:ea typeface="Roboto"/>
                <a:cs typeface="Roboto"/>
                <a:sym typeface="Roboto"/>
              </a:rPr>
              <a:t>Are there any new “objectives” we must </a:t>
            </a:r>
            <a:r>
              <a:rPr lang="en-US" sz="3100" b="1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START</a:t>
            </a:r>
            <a:r>
              <a:rPr lang="en-US" sz="3100">
                <a:latin typeface="Roboto"/>
                <a:ea typeface="Roboto"/>
                <a:cs typeface="Roboto"/>
                <a:sym typeface="Roboto"/>
              </a:rPr>
              <a:t> to completely address our 2025-2030 Strategic Goals? Do we have 1-2 Objectives to support each Focus Area? </a:t>
            </a:r>
            <a:br>
              <a:rPr lang="en-US" b="1">
                <a:latin typeface="Roboto"/>
                <a:ea typeface="Roboto"/>
                <a:cs typeface="Roboto"/>
                <a:sym typeface="Roboto"/>
              </a:rPr>
            </a:br>
            <a:endParaRPr lang="en-US"/>
          </a:p>
        </p:txBody>
      </p:sp>
      <p:sp>
        <p:nvSpPr>
          <p:cNvPr id="10" name="Google Shape;819;p103">
            <a:extLst>
              <a:ext uri="{FF2B5EF4-FFF2-40B4-BE49-F238E27FC236}">
                <a16:creationId xmlns:a16="http://schemas.microsoft.com/office/drawing/2014/main" id="{50E43D3E-A63A-FAD4-A37B-5D5A07739EC2}"/>
              </a:ext>
            </a:extLst>
          </p:cNvPr>
          <p:cNvSpPr txBox="1"/>
          <p:nvPr/>
        </p:nvSpPr>
        <p:spPr>
          <a:xfrm>
            <a:off x="138832" y="2569947"/>
            <a:ext cx="6096001" cy="338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We Are Strengthening Our Instructional Core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200" marR="0" lvl="0" indent="-30480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TBD- Strategic Objective</a:t>
            </a:r>
            <a:endParaRPr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171450" indent="-171450">
              <a:buClr>
                <a:srgbClr val="000000"/>
              </a:buClr>
              <a:buSzPts val="1200"/>
              <a:buFont typeface="Wingdings,Sans-Serif"/>
              <a:buChar char="v"/>
              <a:defRPr/>
            </a:pPr>
            <a:r>
              <a:rPr lang="en-US" sz="1200" kern="0">
                <a:solidFill>
                  <a:srgbClr val="000000"/>
                </a:solidFill>
                <a:latin typeface="Arial"/>
                <a:cs typeface="Arial"/>
              </a:rPr>
              <a:t>Implement high-quality, relevant, and engaging instructional materials.</a:t>
            </a:r>
          </a:p>
          <a:p>
            <a:pPr marL="171450" indent="-171450">
              <a:buSzPts val="1200"/>
              <a:buFont typeface="Wingdings,Sans-Serif"/>
              <a:buChar char="v"/>
              <a:defRPr/>
            </a:pPr>
            <a:r>
              <a:rPr lang="en-US" sz="1200" kern="0">
                <a:solidFill>
                  <a:srgbClr val="000000"/>
                </a:solidFill>
                <a:latin typeface="Arial"/>
                <a:cs typeface="Arial"/>
              </a:rPr>
              <a:t>Target resources towards subgroups.</a:t>
            </a:r>
          </a:p>
          <a:p>
            <a:pPr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defRPr/>
            </a:pPr>
            <a:endParaRPr lang="en-US" sz="1400" b="1" kern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We Are Caring For Every Child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  <a:endParaRPr lang="en-US" sz="1200" kern="0">
              <a:solidFill>
                <a:srgbClr val="000000"/>
              </a:solidFill>
              <a:cs typeface="Arial"/>
            </a:endParaRP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171450" indent="-171450">
              <a:buClr>
                <a:srgbClr val="000000"/>
              </a:buClr>
              <a:buSzPts val="1200"/>
              <a:buFont typeface="Wingdings,Sans-Serif"/>
              <a:buChar char="v"/>
              <a:defRPr/>
            </a:pPr>
            <a:r>
              <a:rPr lang="en-US" sz="1200" kern="0">
                <a:solidFill>
                  <a:srgbClr val="000000"/>
                </a:solidFill>
                <a:latin typeface="Arial"/>
                <a:cs typeface="Arial"/>
              </a:rPr>
              <a:t>Expand strategies that reduce chronic absenteeism and </a:t>
            </a:r>
            <a:r>
              <a:rPr lang="en-US" sz="1200" kern="0" err="1">
                <a:solidFill>
                  <a:srgbClr val="000000"/>
                </a:solidFill>
                <a:latin typeface="Arial"/>
                <a:cs typeface="Arial"/>
              </a:rPr>
              <a:t>supportsrestorative</a:t>
            </a:r>
            <a:r>
              <a:rPr lang="en-US" sz="1200" kern="0">
                <a:solidFill>
                  <a:srgbClr val="000000"/>
                </a:solidFill>
                <a:latin typeface="Arial"/>
                <a:cs typeface="Arial"/>
              </a:rPr>
              <a:t> practices and tenets of PBIS.</a:t>
            </a:r>
          </a:p>
          <a:p>
            <a:pPr marL="171450" indent="-171450">
              <a:buSzPts val="1200"/>
              <a:buFont typeface="Wingdings,Sans-Serif"/>
              <a:buChar char="v"/>
              <a:defRPr/>
            </a:pPr>
            <a:r>
              <a:rPr lang="en-US" sz="1200" kern="0">
                <a:solidFill>
                  <a:srgbClr val="000000"/>
                </a:solidFill>
                <a:latin typeface="Arial"/>
                <a:cs typeface="Arial"/>
              </a:rPr>
              <a:t>Implement systematic culture and climate strategies</a:t>
            </a:r>
            <a:endParaRPr lang="en-US"/>
          </a:p>
          <a:p>
            <a:pPr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defRPr/>
            </a:pPr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We Are Sparking Student Curiosity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  <a:endParaRPr lang="en-US" sz="1200" kern="0">
              <a:solidFill>
                <a:srgbClr val="000000"/>
              </a:solidFill>
              <a:cs typeface="Arial"/>
            </a:endParaRP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  <a:endParaRPr lang="en-US" sz="1200" kern="0">
              <a:solidFill>
                <a:srgbClr val="000000"/>
              </a:solidFill>
              <a:cs typeface="Arial"/>
            </a:endParaRPr>
          </a:p>
          <a:p>
            <a:pPr marL="171450" indent="-171450">
              <a:buClr>
                <a:srgbClr val="000000"/>
              </a:buClr>
              <a:buSzPts val="1200"/>
              <a:buFont typeface="Wingdings,Sans-Serif"/>
              <a:buChar char="v"/>
              <a:defRPr/>
            </a:pPr>
            <a:r>
              <a:rPr lang="en-US" sz="1100" kern="0">
                <a:solidFill>
                  <a:srgbClr val="000000"/>
                </a:solidFill>
                <a:latin typeface="Arial"/>
                <a:cs typeface="Arial"/>
              </a:rPr>
              <a:t>Beyond the Core</a:t>
            </a:r>
          </a:p>
          <a:p>
            <a:pPr marL="171450" indent="-171450">
              <a:buSzPts val="1200"/>
              <a:buFont typeface="Wingdings,Sans-Serif"/>
              <a:buChar char="v"/>
              <a:defRPr/>
            </a:pPr>
            <a:r>
              <a:rPr lang="en-US" sz="1100" kern="0">
                <a:cs typeface="Arial"/>
              </a:rPr>
              <a:t>Utilization of STEAM</a:t>
            </a:r>
          </a:p>
          <a:p>
            <a:pPr marL="152400"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200"/>
              <a:defRPr/>
            </a:pPr>
            <a:endParaRPr lang="en-US" sz="1200" ker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Google Shape;818;p103">
            <a:extLst>
              <a:ext uri="{FF2B5EF4-FFF2-40B4-BE49-F238E27FC236}">
                <a16:creationId xmlns:a16="http://schemas.microsoft.com/office/drawing/2014/main" id="{78579995-AF1A-F190-986F-61268FA1EA38}"/>
              </a:ext>
            </a:extLst>
          </p:cNvPr>
          <p:cNvSpPr txBox="1"/>
          <p:nvPr/>
        </p:nvSpPr>
        <p:spPr>
          <a:xfrm>
            <a:off x="6001341" y="2569946"/>
            <a:ext cx="5573486" cy="4995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Our Strength is Our Team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 dirty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  <a:endParaRPr lang="en-US" sz="1200" kern="0" dirty="0">
              <a:solidFill>
                <a:srgbClr val="000000"/>
              </a:solidFill>
              <a:cs typeface="Arial"/>
            </a:endParaRP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 dirty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  <a:endParaRPr lang="en-US" sz="1200" kern="0" dirty="0">
              <a:solidFill>
                <a:srgbClr val="000000"/>
              </a:solidFill>
              <a:cs typeface="Arial"/>
            </a:endParaRPr>
          </a:p>
          <a:p>
            <a:pPr marL="228600" indent="-228600">
              <a:buClr>
                <a:srgbClr val="000000"/>
              </a:buClr>
              <a:buSzPts val="1200"/>
              <a:buFont typeface="Wingdings,Sans-Serif"/>
              <a:buChar char="v"/>
            </a:pPr>
            <a:r>
              <a:rPr lang="en-US" sz="1100" kern="0" dirty="0">
                <a:solidFill>
                  <a:srgbClr val="000000"/>
                </a:solidFill>
                <a:latin typeface="Arial"/>
                <a:cs typeface="Arial"/>
              </a:rPr>
              <a:t>Hosting and engaging parent and family events through capacity building activities with </a:t>
            </a:r>
            <a:r>
              <a:rPr lang="en-US" sz="1100" b="1" kern="0" dirty="0">
                <a:solidFill>
                  <a:srgbClr val="000000"/>
                </a:solidFill>
                <a:latin typeface="Arial"/>
                <a:cs typeface="Arial"/>
              </a:rPr>
              <a:t>Parent Involvement Management System</a:t>
            </a:r>
            <a:r>
              <a:rPr lang="en-US" sz="1100" kern="0" dirty="0">
                <a:solidFill>
                  <a:srgbClr val="000000"/>
                </a:solidFill>
                <a:latin typeface="Arial"/>
                <a:cs typeface="Arial"/>
              </a:rPr>
              <a:t> (PIMS). </a:t>
            </a:r>
          </a:p>
          <a:p>
            <a:pPr marL="228600" indent="-228600">
              <a:buSzPts val="1200"/>
              <a:buFont typeface="Wingdings,Sans-Serif"/>
              <a:buChar char="v"/>
            </a:pPr>
            <a:r>
              <a:rPr lang="en-US" sz="1100" kern="0" dirty="0">
                <a:solidFill>
                  <a:srgbClr val="000000"/>
                </a:solidFill>
                <a:latin typeface="Arial"/>
                <a:cs typeface="Arial"/>
              </a:rPr>
              <a:t>Establish robust Professional Learning Communities (PLCs) where teachers collaboratively define learning standards, assess, provide interventions, and offer enrichment.</a:t>
            </a:r>
          </a:p>
          <a:p>
            <a:pPr marL="228600" indent="-228600">
              <a:buSzPts val="1200"/>
              <a:buFont typeface="Wingdings,Sans-Serif"/>
              <a:buChar char="v"/>
            </a:pPr>
            <a:r>
              <a:rPr lang="en-US" sz="1100" kern="0" dirty="0">
                <a:solidFill>
                  <a:srgbClr val="000000"/>
                </a:solidFill>
                <a:latin typeface="Arial"/>
                <a:cs typeface="Arial"/>
              </a:rPr>
              <a:t>Incorporate school wide writing block for all teachers at all grade levels </a:t>
            </a:r>
            <a:endParaRPr lang="en-US" dirty="0"/>
          </a:p>
          <a:p>
            <a:pPr marL="1524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defRPr/>
            </a:pPr>
            <a:endParaRPr lang="en-US" sz="13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Our Responsibility Is Shared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 dirty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  <a:endParaRPr lang="en-US" sz="1200" kern="0" dirty="0">
              <a:solidFill>
                <a:srgbClr val="000000"/>
              </a:solidFill>
              <a:cs typeface="Arial"/>
            </a:endParaRP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 dirty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  <a:endParaRPr lang="en-US" sz="1200" kern="0" dirty="0">
              <a:solidFill>
                <a:srgbClr val="000000"/>
              </a:solidFill>
              <a:cs typeface="Arial"/>
            </a:endParaRPr>
          </a:p>
          <a:p>
            <a:pPr marL="228600" indent="-228600">
              <a:buClr>
                <a:srgbClr val="000000"/>
              </a:buClr>
              <a:buSzPts val="1200"/>
              <a:buFont typeface="Wingdings,Sans-Serif"/>
              <a:buChar char="v"/>
              <a:defRPr/>
            </a:pPr>
            <a:r>
              <a:rPr lang="en-US" sz="1100" kern="0" dirty="0">
                <a:solidFill>
                  <a:srgbClr val="000000"/>
                </a:solidFill>
                <a:latin typeface="Arial"/>
                <a:cs typeface="Arial"/>
              </a:rPr>
              <a:t>Establish a system where students and/or families earn points or rewards for excellent attendance (daily, weekly, monthly) and for showing significant improvement.</a:t>
            </a:r>
          </a:p>
          <a:p>
            <a:pPr marL="228600" indent="-228600">
              <a:buSzPts val="1200"/>
              <a:buFont typeface="Wingdings,Sans-Serif"/>
              <a:buChar char="v"/>
              <a:defRPr/>
            </a:pPr>
            <a:r>
              <a:rPr lang="en-US" sz="1100" kern="0" dirty="0">
                <a:solidFill>
                  <a:srgbClr val="000000"/>
                </a:solidFill>
                <a:latin typeface="Arial"/>
                <a:cs typeface="Arial"/>
              </a:rPr>
              <a:t>Consistently utilizing the ClassDojo token economy for immediate, visible reinforcement </a:t>
            </a:r>
            <a:r>
              <a:rPr lang="en-US" sz="1100" kern="0" dirty="0" err="1">
                <a:solidFill>
                  <a:srgbClr val="000000"/>
                </a:solidFill>
                <a:latin typeface="Arial"/>
                <a:cs typeface="Arial"/>
              </a:rPr>
              <a:t>ofpositive</a:t>
            </a:r>
            <a:r>
              <a:rPr lang="en-US" sz="1100" kern="0" dirty="0">
                <a:solidFill>
                  <a:srgbClr val="000000"/>
                </a:solidFill>
                <a:latin typeface="Arial"/>
                <a:cs typeface="Arial"/>
              </a:rPr>
              <a:t> student behaviors.</a:t>
            </a:r>
          </a:p>
          <a:p>
            <a:pPr marL="228600" indent="-228600">
              <a:buSzPts val="1200"/>
              <a:buFont typeface="Wingdings,Sans-Serif"/>
              <a:buChar char="v"/>
              <a:defRPr/>
            </a:pPr>
            <a:r>
              <a:rPr lang="en-US" sz="1100" kern="0" dirty="0">
                <a:solidFill>
                  <a:srgbClr val="000000"/>
                </a:solidFill>
                <a:latin typeface="Arial"/>
                <a:cs typeface="Arial"/>
              </a:rPr>
              <a:t>Integrating comprehensive restorative practices to address and resolve challenging conduct </a:t>
            </a:r>
            <a:r>
              <a:rPr lang="en-US" sz="1100" kern="0" dirty="0" err="1">
                <a:solidFill>
                  <a:srgbClr val="000000"/>
                </a:solidFill>
                <a:latin typeface="Arial"/>
                <a:cs typeface="Arial"/>
              </a:rPr>
              <a:t>bystrengthening</a:t>
            </a:r>
            <a:r>
              <a:rPr lang="en-US" sz="1100" kern="0" dirty="0">
                <a:solidFill>
                  <a:srgbClr val="000000"/>
                </a:solidFill>
                <a:latin typeface="Arial"/>
                <a:cs typeface="Arial"/>
              </a:rPr>
              <a:t> SEL Learning Programs.</a:t>
            </a:r>
            <a:endParaRPr lang="en-US" dirty="0"/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  <a:defRPr/>
            </a:pPr>
            <a:endParaRPr lang="en-US" sz="12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defRPr/>
            </a:pPr>
            <a:endParaRPr lang="en-US" sz="1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Our School Is Efficient &amp; Effective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 dirty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  <a:endParaRPr lang="en-US" sz="1200" kern="0" dirty="0">
              <a:solidFill>
                <a:srgbClr val="000000"/>
              </a:solidFill>
              <a:cs typeface="Arial"/>
            </a:endParaRP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 dirty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  <a:endParaRPr lang="en-US" sz="1200" kern="0" dirty="0">
              <a:solidFill>
                <a:srgbClr val="000000"/>
              </a:solidFill>
              <a:cs typeface="Arial"/>
            </a:endParaRPr>
          </a:p>
          <a:p>
            <a:pPr marL="171450" indent="-171450">
              <a:buClr>
                <a:srgbClr val="000000"/>
              </a:buClr>
              <a:buSzPts val="1200"/>
              <a:buFont typeface="Wingdings,Sans-Serif"/>
              <a:buChar char="v"/>
              <a:defRPr/>
            </a:pPr>
            <a:r>
              <a:rPr lang="en-US" sz="1100" kern="0" dirty="0">
                <a:solidFill>
                  <a:srgbClr val="000000"/>
                </a:solidFill>
                <a:latin typeface="Arial"/>
                <a:cs typeface="Arial"/>
              </a:rPr>
              <a:t>Build meaningful partnerships.</a:t>
            </a:r>
          </a:p>
          <a:p>
            <a:pPr marL="171450" indent="-171450">
              <a:buSzPts val="1200"/>
              <a:buFont typeface="Wingdings,Sans-Serif"/>
              <a:buChar char="v"/>
              <a:defRPr/>
            </a:pPr>
            <a:r>
              <a:rPr lang="en-US" sz="1100" kern="0" dirty="0">
                <a:solidFill>
                  <a:srgbClr val="000000"/>
                </a:solidFill>
                <a:latin typeface="Arial"/>
                <a:cs typeface="Arial"/>
              </a:rPr>
              <a:t>Increase access and engagement for families and communities</a:t>
            </a:r>
            <a:endParaRPr lang="en-US" dirty="0"/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defRPr/>
            </a:pPr>
            <a:endParaRPr lang="en-US" sz="14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B38710-FA7E-C908-6CC0-88F5391A9E99}"/>
              </a:ext>
            </a:extLst>
          </p:cNvPr>
          <p:cNvSpPr txBox="1"/>
          <p:nvPr/>
        </p:nvSpPr>
        <p:spPr>
          <a:xfrm>
            <a:off x="138832" y="1944714"/>
            <a:ext cx="37555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/>
              <a:t>“Getting Back to Basics”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77D539-2B7B-0504-5D49-B36ADE540190}"/>
              </a:ext>
            </a:extLst>
          </p:cNvPr>
          <p:cNvSpPr txBox="1"/>
          <p:nvPr/>
        </p:nvSpPr>
        <p:spPr>
          <a:xfrm>
            <a:off x="5652998" y="1958285"/>
            <a:ext cx="37555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>
                <a:solidFill>
                  <a:srgbClr val="C00000"/>
                </a:solidFill>
              </a:rPr>
              <a:t>“Community of Believers”</a:t>
            </a:r>
          </a:p>
        </p:txBody>
      </p:sp>
    </p:spTree>
    <p:extLst>
      <p:ext uri="{BB962C8B-B14F-4D97-AF65-F5344CB8AC3E}">
        <p14:creationId xmlns:p14="http://schemas.microsoft.com/office/powerpoint/2010/main" val="3769079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5B281EC0-02EA-9AD2-DC9E-AD3BD9692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7864" y="444281"/>
            <a:ext cx="7261525" cy="1176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/>
              <a:t>Where we’re going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C5DF341F-E3B8-7BDA-DFF8-2F93D088B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6608" y="1482226"/>
            <a:ext cx="6318776" cy="225418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/>
              <a:t>At our next meeting we will: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2400"/>
              <a:t>Vote on the 2025-2030 Strategic Plan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2400"/>
              <a:t>Rank our 2025-2030 Strategic Objectives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2400"/>
              <a:t>Begin the discussion of the 2026-2027 budget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/>
              <a:t>Let me or the Chair know of any additional information you need for our future discussion.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3F71CAA-F32D-4F48-0E12-F8055A933F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13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99523B-1D1A-9B76-1F34-7EDEA01B61FA}"/>
              </a:ext>
            </a:extLst>
          </p:cNvPr>
          <p:cNvSpPr txBox="1"/>
          <p:nvPr/>
        </p:nvSpPr>
        <p:spPr>
          <a:xfrm>
            <a:off x="0" y="244287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pic>
        <p:nvPicPr>
          <p:cNvPr id="5" name="Picture 4" descr="Yellow question mark">
            <a:extLst>
              <a:ext uri="{FF2B5EF4-FFF2-40B4-BE49-F238E27FC236}">
                <a16:creationId xmlns:a16="http://schemas.microsoft.com/office/drawing/2014/main" id="{FE0B11A2-1671-8A8F-FF5D-D24FB4EA5A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109" b="23924"/>
          <a:stretch>
            <a:fillRect/>
          </a:stretch>
        </p:blipFill>
        <p:spPr>
          <a:xfrm>
            <a:off x="529975" y="1599593"/>
            <a:ext cx="10515600" cy="4351338"/>
          </a:xfrm>
          <a:prstGeom prst="rect">
            <a:avLst/>
          </a:prstGeom>
          <a:noFill/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E11B927-831A-A344-9F05-B02B5EF262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2D766868-FF28-409D-8D55-B9C875EB9A9A}" type="datetime1">
              <a:rPr lang="en-US" smtClean="0"/>
              <a:pPr>
                <a:spcAft>
                  <a:spcPts val="600"/>
                </a:spcAft>
              </a:pPr>
              <a:t>12/8/2025</a:t>
            </a:fld>
            <a:endParaRPr lang="en-US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67E3ACD8-5840-5A06-3C86-E0BF98AF8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8298" y="6356350"/>
            <a:ext cx="12155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24FF268F-77EF-474B-8EE9-9DC3EFC3DF77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CA484-E16A-63C4-B28C-CA7C944D1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799F6-D546-F96F-7323-91804FD45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212" y="2235200"/>
            <a:ext cx="6245912" cy="2387600"/>
          </a:xfrm>
        </p:spPr>
        <p:txBody>
          <a:bodyPr anchor="ctr"/>
          <a:lstStyle/>
          <a:p>
            <a:r>
              <a:rPr lang="en-US"/>
              <a:t>Information Items</a:t>
            </a:r>
          </a:p>
        </p:txBody>
      </p:sp>
    </p:spTree>
    <p:extLst>
      <p:ext uri="{BB962C8B-B14F-4D97-AF65-F5344CB8AC3E}">
        <p14:creationId xmlns:p14="http://schemas.microsoft.com/office/powerpoint/2010/main" val="4012771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563FF-BF66-C36C-0357-55A264EC7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845F0-5571-7B65-3568-9D33DF495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68" y="2766218"/>
            <a:ext cx="9800064" cy="1325563"/>
          </a:xfrm>
        </p:spPr>
        <p:txBody>
          <a:bodyPr anchor="ctr">
            <a:normAutofit/>
          </a:bodyPr>
          <a:lstStyle/>
          <a:p>
            <a:r>
              <a:rPr lang="en-US"/>
              <a:t>Principal’s Report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A7FD47F9-74B6-BDE9-FFFC-B69B4B60A2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13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627E0-41ED-7967-F02D-C5A26F8F4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14" y="664004"/>
            <a:ext cx="11832190" cy="768096"/>
          </a:xfrm>
        </p:spPr>
        <p:txBody>
          <a:bodyPr/>
          <a:lstStyle/>
          <a:p>
            <a:r>
              <a:rPr lang="en-US" sz="6000" dirty="0">
                <a:latin typeface="Calibri"/>
                <a:ea typeface="Calibri"/>
                <a:cs typeface="Calibri"/>
              </a:rPr>
              <a:t>CCRPI Summary Data Summary Data</a:t>
            </a:r>
            <a:endParaRPr lang="en-US" sz="6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B5B157-6C37-5DAE-EF02-F19125676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27</a:t>
            </a:fld>
            <a:endParaRPr lang="en-US"/>
          </a:p>
        </p:txBody>
      </p:sp>
      <p:pic>
        <p:nvPicPr>
          <p:cNvPr id="10" name="Picture 9" descr="A black and white rectangular box with white text&#10;&#10;AI-generated content may be incorrect.">
            <a:extLst>
              <a:ext uri="{FF2B5EF4-FFF2-40B4-BE49-F238E27FC236}">
                <a16:creationId xmlns:a16="http://schemas.microsoft.com/office/drawing/2014/main" id="{712FA6CC-D91B-CFBA-30CD-016BADB44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62" y="2811162"/>
            <a:ext cx="9581243" cy="306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34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F403B-5627-0BB2-2941-167472E7A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013" y="391948"/>
            <a:ext cx="10671048" cy="768096"/>
          </a:xfrm>
        </p:spPr>
        <p:txBody>
          <a:bodyPr/>
          <a:lstStyle/>
          <a:p>
            <a:r>
              <a:rPr lang="en-US"/>
              <a:t>CCRPI What does it mean?</a:t>
            </a:r>
          </a:p>
        </p:txBody>
      </p:sp>
      <p:pic>
        <p:nvPicPr>
          <p:cNvPr id="5" name="Content Placeholder 4" descr="A white rectangular box with black text&#10;&#10;AI-generated content may be incorrect.">
            <a:extLst>
              <a:ext uri="{FF2B5EF4-FFF2-40B4-BE49-F238E27FC236}">
                <a16:creationId xmlns:a16="http://schemas.microsoft.com/office/drawing/2014/main" id="{2909C0BD-5652-CB2A-69A7-D1071AF761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39744" y="2638376"/>
            <a:ext cx="11110178" cy="233102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21F7B7-A1A0-C42F-CE87-172215EFF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28</a:t>
            </a:fld>
            <a:endParaRPr lang="en-US"/>
          </a:p>
        </p:txBody>
      </p:sp>
      <p:pic>
        <p:nvPicPr>
          <p:cNvPr id="6" name="Picture 5" descr="A logo for a school&#10;&#10;AI-generated content may be incorrect.">
            <a:extLst>
              <a:ext uri="{FF2B5EF4-FFF2-40B4-BE49-F238E27FC236}">
                <a16:creationId xmlns:a16="http://schemas.microsoft.com/office/drawing/2014/main" id="{F677631E-5BAE-791F-5791-3A5371BF5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7196" y="1839589"/>
            <a:ext cx="1561516" cy="159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88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EE2B7-FBE6-6079-27C9-0D8232A8F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 mastery</a:t>
            </a:r>
            <a:br>
              <a:rPr lang="en-US"/>
            </a:br>
            <a:endParaRPr lang="en-US"/>
          </a:p>
        </p:txBody>
      </p:sp>
      <p:pic>
        <p:nvPicPr>
          <p:cNvPr id="4" name="Content Placeholder 3" descr="A screenshot of a web page&#10;&#10;AI-generated content may be incorrect.">
            <a:extLst>
              <a:ext uri="{FF2B5EF4-FFF2-40B4-BE49-F238E27FC236}">
                <a16:creationId xmlns:a16="http://schemas.microsoft.com/office/drawing/2014/main" id="{B9EFE2E0-2527-1511-851B-DC30405421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62565" y="2296762"/>
            <a:ext cx="10666870" cy="393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04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E6D38-302C-4E28-698F-2EC0F40F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61" y="326424"/>
            <a:ext cx="5181600" cy="803734"/>
          </a:xfrm>
        </p:spPr>
        <p:txBody>
          <a:bodyPr anchor="t"/>
          <a:lstStyle/>
          <a:p>
            <a:r>
              <a:rPr lang="en-US" b="1"/>
              <a:t>Action Items</a:t>
            </a:r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9EAFABC-B9D4-53F6-9EFF-2216CD185FE3}"/>
              </a:ext>
            </a:extLst>
          </p:cNvPr>
          <p:cNvSpPr/>
          <p:nvPr/>
        </p:nvSpPr>
        <p:spPr>
          <a:xfrm flipH="1">
            <a:off x="6561762" y="-10160"/>
            <a:ext cx="5630238" cy="6868160"/>
          </a:xfrm>
          <a:prstGeom prst="parallelogram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D45863-530E-16BC-B1F1-C027C3B596B9}"/>
              </a:ext>
            </a:extLst>
          </p:cNvPr>
          <p:cNvSpPr txBox="1"/>
          <p:nvPr/>
        </p:nvSpPr>
        <p:spPr>
          <a:xfrm>
            <a:off x="123289" y="1828800"/>
            <a:ext cx="71405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600"/>
              <a:t>Approval of Agenda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600"/>
              <a:t>Approval of Previous Minutes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600"/>
              <a:t>Additional Action Item </a:t>
            </a:r>
            <a:r>
              <a:rPr lang="en-US" sz="2800" i="1">
                <a:solidFill>
                  <a:schemeClr val="accent4"/>
                </a:solidFill>
              </a:rPr>
              <a:t>(if needed)</a:t>
            </a:r>
            <a:r>
              <a:rPr lang="en-US" sz="3600"/>
              <a:t> </a:t>
            </a:r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6B9068F5-6B12-A5D2-1BF4-160099A9C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561" y="6061753"/>
            <a:ext cx="1652043" cy="64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99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70037-2681-03AB-9677-EE0171587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D60D3-B2C3-2250-848D-7C457DF0E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013" y="391948"/>
            <a:ext cx="10671048" cy="768096"/>
          </a:xfrm>
        </p:spPr>
        <p:txBody>
          <a:bodyPr/>
          <a:lstStyle/>
          <a:p>
            <a:r>
              <a:rPr lang="en-US"/>
              <a:t>CCRPI What does it mean?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B1991-0773-0AA9-D832-C9942D70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30</a:t>
            </a:fld>
            <a:endParaRPr lang="en-US"/>
          </a:p>
        </p:txBody>
      </p:sp>
      <p:pic>
        <p:nvPicPr>
          <p:cNvPr id="8" name="Content Placeholder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AAE5FD4-81ED-24C2-85AC-E701B2D993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83882" y="2068938"/>
            <a:ext cx="11424236" cy="3531325"/>
          </a:xfrm>
          <a:prstGeom prst="rect">
            <a:avLst/>
          </a:prstGeom>
        </p:spPr>
      </p:pic>
      <p:pic>
        <p:nvPicPr>
          <p:cNvPr id="9" name="Picture 8" descr="A logo for a school&#10;&#10;AI-generated content may be incorrect.">
            <a:extLst>
              <a:ext uri="{FF2B5EF4-FFF2-40B4-BE49-F238E27FC236}">
                <a16:creationId xmlns:a16="http://schemas.microsoft.com/office/drawing/2014/main" id="{1A7966AA-D7C9-FD64-3AEB-686EEA00E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0159" y="1268186"/>
            <a:ext cx="15716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35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E9A28-9E51-9EB6-518A-D59E317EC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</a:t>
            </a:r>
          </a:p>
        </p:txBody>
      </p:sp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3C8750D-9A1D-A6DF-EC01-DAB555893F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93290" y="2017314"/>
            <a:ext cx="11797721" cy="449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90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352E5-8D44-708B-082A-455708DC6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E8C8-CD1E-FCDD-4F90-56E5C98FC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013" y="391948"/>
            <a:ext cx="10671048" cy="768096"/>
          </a:xfrm>
        </p:spPr>
        <p:txBody>
          <a:bodyPr/>
          <a:lstStyle/>
          <a:p>
            <a:r>
              <a:rPr lang="en-US"/>
              <a:t>CCRPI What does it mean?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37B628-0CBA-9CD9-DB7E-AA8341462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32</a:t>
            </a:fld>
            <a:endParaRPr lang="en-US"/>
          </a:p>
        </p:txBody>
      </p:sp>
      <p:pic>
        <p:nvPicPr>
          <p:cNvPr id="6" name="Content Placeholder 5" descr="A close up of a white background&#10;&#10;AI-generated content may be incorrect.">
            <a:extLst>
              <a:ext uri="{FF2B5EF4-FFF2-40B4-BE49-F238E27FC236}">
                <a16:creationId xmlns:a16="http://schemas.microsoft.com/office/drawing/2014/main" id="{210FB04B-56C3-C569-7483-E55144F956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71490" y="2564406"/>
            <a:ext cx="11436749" cy="2393431"/>
          </a:xfrm>
          <a:prstGeom prst="rect">
            <a:avLst/>
          </a:prstGeom>
        </p:spPr>
      </p:pic>
      <p:pic>
        <p:nvPicPr>
          <p:cNvPr id="7" name="Picture 6" descr="A logo for a school&#10;&#10;AI-generated content may be incorrect.">
            <a:extLst>
              <a:ext uri="{FF2B5EF4-FFF2-40B4-BE49-F238E27FC236}">
                <a16:creationId xmlns:a16="http://schemas.microsoft.com/office/drawing/2014/main" id="{BA8F81D1-BB2F-43BC-32D8-D0B35A2EA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1431" y="1627414"/>
            <a:ext cx="15716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900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5F9A2-A33F-6EFD-70DE-9FCBF0DDD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194663"/>
            <a:ext cx="10268712" cy="1700784"/>
          </a:xfrm>
        </p:spPr>
        <p:txBody>
          <a:bodyPr/>
          <a:lstStyle/>
          <a:p>
            <a:r>
              <a:rPr lang="en-US"/>
              <a:t>Closing The Gap</a:t>
            </a:r>
          </a:p>
        </p:txBody>
      </p:sp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9E5FDDB-FDEA-741B-EE3D-D920D0C5B3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40208" y="2999561"/>
            <a:ext cx="11703889" cy="262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234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4625E-7946-BAB9-CD80-2147A67D0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446" y="258744"/>
            <a:ext cx="5921177" cy="1700784"/>
          </a:xfrm>
        </p:spPr>
        <p:txBody>
          <a:bodyPr/>
          <a:lstStyle/>
          <a:p>
            <a:r>
              <a:rPr lang="en-US" sz="6000"/>
              <a:t>Closing the Gap </a:t>
            </a:r>
            <a:br>
              <a:rPr lang="en-US" sz="6000"/>
            </a:br>
            <a:r>
              <a:rPr lang="en-US" sz="6000"/>
              <a:t>flags Summary</a:t>
            </a:r>
          </a:p>
        </p:txBody>
      </p:sp>
      <p:pic>
        <p:nvPicPr>
          <p:cNvPr id="4" name="Content Placeholder 3" descr="A screenshot of a group of students&#10;&#10;AI-generated content may be incorrect.">
            <a:extLst>
              <a:ext uri="{FF2B5EF4-FFF2-40B4-BE49-F238E27FC236}">
                <a16:creationId xmlns:a16="http://schemas.microsoft.com/office/drawing/2014/main" id="{5B81CB29-875D-323A-F3AE-FF0CF6AFF0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23003" y="2668412"/>
            <a:ext cx="10431046" cy="3832918"/>
          </a:xfrm>
          <a:prstGeom prst="rect">
            <a:avLst/>
          </a:prstGeom>
        </p:spPr>
      </p:pic>
      <p:pic>
        <p:nvPicPr>
          <p:cNvPr id="5" name="Picture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30FF1167-02D6-D3EE-DE46-C9E7AE551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372" y="85660"/>
            <a:ext cx="5525862" cy="258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020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14B6B-A2D6-775D-93F4-005AB25CF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2B2A7-FEBE-552B-C13D-4E22FE2AD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013" y="391948"/>
            <a:ext cx="10671048" cy="768096"/>
          </a:xfrm>
        </p:spPr>
        <p:txBody>
          <a:bodyPr/>
          <a:lstStyle/>
          <a:p>
            <a:r>
              <a:rPr lang="en-US"/>
              <a:t>CCRPI What does it mean?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214BD-63FC-55E0-7D4C-4EB7FE5BA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35</a:t>
            </a:fld>
            <a:endParaRPr lang="en-US"/>
          </a:p>
        </p:txBody>
      </p:sp>
      <p:pic>
        <p:nvPicPr>
          <p:cNvPr id="8" name="Content Placeholder 7" descr="A white rectangular object with black text&#10;&#10;AI-generated content may be incorrect.">
            <a:extLst>
              <a:ext uri="{FF2B5EF4-FFF2-40B4-BE49-F238E27FC236}">
                <a16:creationId xmlns:a16="http://schemas.microsoft.com/office/drawing/2014/main" id="{D24394FE-261C-F155-AF5E-B2DB34D1E8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3647" y="2781155"/>
            <a:ext cx="11698007" cy="2776364"/>
          </a:xfrm>
          <a:prstGeom prst="rect">
            <a:avLst/>
          </a:prstGeom>
        </p:spPr>
      </p:pic>
      <p:pic>
        <p:nvPicPr>
          <p:cNvPr id="9" name="Picture 8" descr="A logo for a school&#10;&#10;AI-generated content may be incorrect.">
            <a:extLst>
              <a:ext uri="{FF2B5EF4-FFF2-40B4-BE49-F238E27FC236}">
                <a16:creationId xmlns:a16="http://schemas.microsoft.com/office/drawing/2014/main" id="{35CFA4C4-2F63-B457-0F03-90969D61C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9016" y="2193471"/>
            <a:ext cx="15716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924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FD46C-729E-584A-BBA9-2F0E5677E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706" y="-79515"/>
            <a:ext cx="10268712" cy="1700784"/>
          </a:xfrm>
        </p:spPr>
        <p:txBody>
          <a:bodyPr/>
          <a:lstStyle/>
          <a:p>
            <a:r>
              <a:rPr lang="en-US"/>
              <a:t>Readiness</a:t>
            </a:r>
          </a:p>
        </p:txBody>
      </p:sp>
      <p:pic>
        <p:nvPicPr>
          <p:cNvPr id="7" name="Content Placeholder 6" descr="A screenshot of a school performance report&#10;&#10;AI-generated content may be incorrect.">
            <a:extLst>
              <a:ext uri="{FF2B5EF4-FFF2-40B4-BE49-F238E27FC236}">
                <a16:creationId xmlns:a16="http://schemas.microsoft.com/office/drawing/2014/main" id="{69AE1FBB-3426-C8BC-1228-256D827740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58488" y="1301496"/>
            <a:ext cx="10269580" cy="523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447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26C56-F670-6C4A-EBAE-275BAA907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741903-858B-9044-0902-D564B8E3E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CF802-A0B2-4A5F-AAD0-02B2E6DAE08D}" type="datetime1">
              <a:rPr lang="en-US" smtClean="0"/>
              <a:pPr/>
              <a:t>12/8/2025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E95924-FD2D-ADBC-F7B4-91CBAD68A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268F-77EF-474B-8EE9-9DC3EFC3DF77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4581CF-7771-228E-D066-A786804861B2}"/>
              </a:ext>
            </a:extLst>
          </p:cNvPr>
          <p:cNvSpPr txBox="1">
            <a:spLocks/>
          </p:cNvSpPr>
          <p:nvPr/>
        </p:nvSpPr>
        <p:spPr>
          <a:xfrm>
            <a:off x="402336" y="259982"/>
            <a:ext cx="5693664" cy="10929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chemeClr val="accent1"/>
                </a:solidFill>
                <a:latin typeface="Montserrat ExtraBold" panose="00000900000000000000" pitchFamily="50" charset="0"/>
              </a:rPr>
              <a:t>SCHOOL UPDATES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87310A-B2BB-88F7-B7D8-BA8DD1398548}"/>
              </a:ext>
            </a:extLst>
          </p:cNvPr>
          <p:cNvSpPr txBox="1"/>
          <p:nvPr/>
        </p:nvSpPr>
        <p:spPr>
          <a:xfrm>
            <a:off x="940377" y="1132609"/>
            <a:ext cx="44888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 Chickens are here and require a vacation home in December!</a:t>
            </a:r>
          </a:p>
          <a:p>
            <a:endParaRPr lang="en-US"/>
          </a:p>
          <a:p>
            <a:r>
              <a:rPr lang="en-US"/>
              <a:t>Mr. Taylor received a $500.00 STEM Grant</a:t>
            </a:r>
          </a:p>
          <a:p>
            <a:endParaRPr lang="en-US"/>
          </a:p>
          <a:p>
            <a:r>
              <a:rPr lang="en-US"/>
              <a:t>Parent Climate Survey Coming up</a:t>
            </a:r>
          </a:p>
          <a:p>
            <a:endParaRPr lang="en-US"/>
          </a:p>
          <a:p>
            <a:r>
              <a:rPr lang="en-US"/>
              <a:t>Mother/Son Winter Wonderland</a:t>
            </a:r>
          </a:p>
          <a:p>
            <a:endParaRPr lang="en-US"/>
          </a:p>
          <a:p>
            <a:r>
              <a:rPr lang="en-US"/>
              <a:t>MAP Testing/Celebration Coming</a:t>
            </a:r>
          </a:p>
          <a:p>
            <a:endParaRPr lang="en-US"/>
          </a:p>
          <a:p>
            <a:r>
              <a:rPr lang="en-US"/>
              <a:t>5</a:t>
            </a:r>
            <a:r>
              <a:rPr lang="en-US" baseline="30000"/>
              <a:t>th</a:t>
            </a:r>
            <a:r>
              <a:rPr lang="en-US"/>
              <a:t> Grade Parent Meeting Coming</a:t>
            </a:r>
          </a:p>
          <a:p>
            <a:endParaRPr lang="en-US"/>
          </a:p>
          <a:p>
            <a:r>
              <a:rPr lang="en-US"/>
              <a:t>Attendance Challenge for December </a:t>
            </a:r>
          </a:p>
          <a:p>
            <a:endParaRPr lang="en-US"/>
          </a:p>
          <a:p>
            <a:r>
              <a:rPr lang="en-US"/>
              <a:t>Holiday Program</a:t>
            </a:r>
          </a:p>
        </p:txBody>
      </p:sp>
      <p:pic>
        <p:nvPicPr>
          <p:cNvPr id="10" name="Picture 9" descr="A group of baby chicks in a cage&#10;&#10;AI-generated content may be incorrect.">
            <a:extLst>
              <a:ext uri="{FF2B5EF4-FFF2-40B4-BE49-F238E27FC236}">
                <a16:creationId xmlns:a16="http://schemas.microsoft.com/office/drawing/2014/main" id="{DCA0202D-6F45-4B95-BA3A-BA75033DD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378" y="439016"/>
            <a:ext cx="3986645" cy="298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458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D3FE25-B01B-023C-C9FA-EBF8D03EB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61" y="446313"/>
            <a:ext cx="6281302" cy="1448747"/>
          </a:xfrm>
        </p:spPr>
        <p:txBody>
          <a:bodyPr anchor="ctr">
            <a:normAutofit/>
          </a:bodyPr>
          <a:lstStyle/>
          <a:p>
            <a:r>
              <a:rPr lang="en-US" sz="3600" b="1"/>
              <a:t>Cluster Advisory Team Report </a:t>
            </a:r>
            <a:endParaRPr lang="en-US" sz="3600"/>
          </a:p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9052FC-7431-793C-41E7-9E3565F330E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399" y="2022250"/>
            <a:ext cx="5181600" cy="37471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/>
              <a:t>Charter System Renewal</a:t>
            </a:r>
          </a:p>
          <a:p>
            <a:r>
              <a:rPr lang="en-US" sz="3600" b="1"/>
              <a:t>FY27 Budget Preparation</a:t>
            </a:r>
          </a:p>
          <a:p>
            <a:r>
              <a:rPr lang="en-US" sz="3600" b="1"/>
              <a:t>Attendance</a:t>
            </a:r>
          </a:p>
        </p:txBody>
      </p:sp>
      <p:pic>
        <p:nvPicPr>
          <p:cNvPr id="7" name="Picture Placeholder 6" descr="A group of people in a crowd&#10;&#10;AI-generated content may be incorrect.">
            <a:extLst>
              <a:ext uri="{FF2B5EF4-FFF2-40B4-BE49-F238E27FC236}">
                <a16:creationId xmlns:a16="http://schemas.microsoft.com/office/drawing/2014/main" id="{CA64E2CA-4493-9813-7D0C-162CDC1308B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5826" r="21857" b="1"/>
          <a:stretch>
            <a:fillRect/>
          </a:stretch>
        </p:blipFill>
        <p:spPr>
          <a:xfrm>
            <a:off x="6076950" y="10"/>
            <a:ext cx="6115050" cy="6868876"/>
          </a:xfrm>
          <a:custGeom>
            <a:avLst/>
            <a:gdLst>
              <a:gd name="connsiteX0" fmla="*/ 0 w 6115050"/>
              <a:gd name="connsiteY0" fmla="*/ 0 h 6858000"/>
              <a:gd name="connsiteX1" fmla="*/ 6115050 w 6115050"/>
              <a:gd name="connsiteY1" fmla="*/ 0 h 6858000"/>
              <a:gd name="connsiteX2" fmla="*/ 6115050 w 6115050"/>
              <a:gd name="connsiteY2" fmla="*/ 6858000 h 6858000"/>
              <a:gd name="connsiteX3" fmla="*/ 0 w 6115050"/>
              <a:gd name="connsiteY3" fmla="*/ 6858000 h 6858000"/>
              <a:gd name="connsiteX4" fmla="*/ 0 w 6115050"/>
              <a:gd name="connsiteY4" fmla="*/ 0 h 6858000"/>
              <a:gd name="connsiteX0" fmla="*/ 2024742 w 6115050"/>
              <a:gd name="connsiteY0" fmla="*/ 0 h 6858000"/>
              <a:gd name="connsiteX1" fmla="*/ 6115050 w 6115050"/>
              <a:gd name="connsiteY1" fmla="*/ 0 h 6858000"/>
              <a:gd name="connsiteX2" fmla="*/ 6115050 w 6115050"/>
              <a:gd name="connsiteY2" fmla="*/ 6858000 h 6858000"/>
              <a:gd name="connsiteX3" fmla="*/ 0 w 6115050"/>
              <a:gd name="connsiteY3" fmla="*/ 6858000 h 6858000"/>
              <a:gd name="connsiteX4" fmla="*/ 2024742 w 6115050"/>
              <a:gd name="connsiteY4" fmla="*/ 0 h 6858000"/>
              <a:gd name="connsiteX0" fmla="*/ 2024742 w 6115050"/>
              <a:gd name="connsiteY0" fmla="*/ 0 h 6858000"/>
              <a:gd name="connsiteX1" fmla="*/ 6115050 w 6115050"/>
              <a:gd name="connsiteY1" fmla="*/ 0 h 6858000"/>
              <a:gd name="connsiteX2" fmla="*/ 6115050 w 6115050"/>
              <a:gd name="connsiteY2" fmla="*/ 3603171 h 6858000"/>
              <a:gd name="connsiteX3" fmla="*/ 6115050 w 6115050"/>
              <a:gd name="connsiteY3" fmla="*/ 6858000 h 6858000"/>
              <a:gd name="connsiteX4" fmla="*/ 0 w 6115050"/>
              <a:gd name="connsiteY4" fmla="*/ 6858000 h 6858000"/>
              <a:gd name="connsiteX5" fmla="*/ 2024742 w 6115050"/>
              <a:gd name="connsiteY5" fmla="*/ 0 h 6858000"/>
              <a:gd name="connsiteX0" fmla="*/ 2024742 w 6115050"/>
              <a:gd name="connsiteY0" fmla="*/ 0 h 6868886"/>
              <a:gd name="connsiteX1" fmla="*/ 6115050 w 6115050"/>
              <a:gd name="connsiteY1" fmla="*/ 0 h 6868886"/>
              <a:gd name="connsiteX2" fmla="*/ 6115050 w 6115050"/>
              <a:gd name="connsiteY2" fmla="*/ 3603171 h 6868886"/>
              <a:gd name="connsiteX3" fmla="*/ 5157107 w 6115050"/>
              <a:gd name="connsiteY3" fmla="*/ 6868886 h 6868886"/>
              <a:gd name="connsiteX4" fmla="*/ 0 w 6115050"/>
              <a:gd name="connsiteY4" fmla="*/ 6858000 h 6868886"/>
              <a:gd name="connsiteX5" fmla="*/ 2024742 w 6115050"/>
              <a:gd name="connsiteY5" fmla="*/ 0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15050" h="6868886">
                <a:moveTo>
                  <a:pt x="2024742" y="0"/>
                </a:moveTo>
                <a:lnTo>
                  <a:pt x="6115050" y="0"/>
                </a:lnTo>
                <a:lnTo>
                  <a:pt x="6115050" y="3603171"/>
                </a:lnTo>
                <a:lnTo>
                  <a:pt x="5157107" y="6868886"/>
                </a:lnTo>
                <a:lnTo>
                  <a:pt x="0" y="6858000"/>
                </a:lnTo>
                <a:lnTo>
                  <a:pt x="2024742" y="0"/>
                </a:lnTo>
                <a:close/>
              </a:path>
            </a:pathLst>
          </a:custGeom>
          <a:noFill/>
        </p:spPr>
      </p:pic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CB9D1161-BF25-972C-17C1-470DF7249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24FF268F-77EF-474B-8EE9-9DC3EFC3DF77}" type="slidenum">
              <a:rPr lang="en-US" smtClean="0"/>
              <a:pPr>
                <a:spcAft>
                  <a:spcPts val="600"/>
                </a:spcAft>
              </a:pPr>
              <a:t>38</a:t>
            </a:fld>
            <a:endParaRPr lang="en-US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BD61D4B8-4300-1F19-0836-01763505853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8F3CF802-A0B2-4A5F-AAD0-02B2E6DAE08D}" type="datetime1">
              <a:rPr lang="en-US" smtClean="0"/>
              <a:pPr>
                <a:spcAft>
                  <a:spcPts val="600"/>
                </a:spcAft>
              </a:pPr>
              <a:t>12/8/2025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16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A400C-BB3A-D41F-7316-A92048607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97DF15F-7FE6-CF03-38F4-9FA4DC2A199A}"/>
              </a:ext>
            </a:extLst>
          </p:cNvPr>
          <p:cNvGrpSpPr/>
          <p:nvPr/>
        </p:nvGrpSpPr>
        <p:grpSpPr>
          <a:xfrm>
            <a:off x="6446921" y="0"/>
            <a:ext cx="5745079" cy="6858001"/>
            <a:chOff x="0" y="0"/>
            <a:chExt cx="2408296" cy="294270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3E6013D-50EA-AB2A-4C44-141F6DAA70CB}"/>
                </a:ext>
              </a:extLst>
            </p:cNvPr>
            <p:cNvSpPr/>
            <p:nvPr/>
          </p:nvSpPr>
          <p:spPr>
            <a:xfrm>
              <a:off x="0" y="0"/>
              <a:ext cx="2408296" cy="2942706"/>
            </a:xfrm>
            <a:custGeom>
              <a:avLst/>
              <a:gdLst/>
              <a:ahLst/>
              <a:cxnLst/>
              <a:rect l="l" t="t" r="r" b="b"/>
              <a:pathLst>
                <a:path w="2408296" h="2942706">
                  <a:moveTo>
                    <a:pt x="0" y="0"/>
                  </a:moveTo>
                  <a:lnTo>
                    <a:pt x="2408296" y="0"/>
                  </a:lnTo>
                  <a:lnTo>
                    <a:pt x="2408296" y="2942706"/>
                  </a:lnTo>
                  <a:lnTo>
                    <a:pt x="0" y="2942706"/>
                  </a:lnTo>
                  <a:close/>
                </a:path>
              </a:pathLst>
            </a:custGeom>
            <a:solidFill>
              <a:srgbClr val="D8031C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EB43BF6-1628-4ACB-E614-AB94D1536FF5}"/>
                </a:ext>
              </a:extLst>
            </p:cNvPr>
            <p:cNvSpPr txBox="1"/>
            <p:nvPr/>
          </p:nvSpPr>
          <p:spPr>
            <a:xfrm>
              <a:off x="0" y="-57150"/>
              <a:ext cx="2408296" cy="29998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09539" rtl="0" eaLnBrk="1" fontAlgn="auto" latinLnBrk="0" hangingPunct="1">
                <a:lnSpc>
                  <a:spcPts val="16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A5117E00-5BDD-4F2B-CE66-491CB41174EA}"/>
              </a:ext>
            </a:extLst>
          </p:cNvPr>
          <p:cNvSpPr/>
          <p:nvPr/>
        </p:nvSpPr>
        <p:spPr>
          <a:xfrm>
            <a:off x="11501704" y="3698552"/>
            <a:ext cx="690297" cy="1910165"/>
          </a:xfrm>
          <a:custGeom>
            <a:avLst/>
            <a:gdLst/>
            <a:ahLst/>
            <a:cxnLst/>
            <a:rect l="l" t="t" r="r" b="b"/>
            <a:pathLst>
              <a:path w="3129993" h="2865247">
                <a:moveTo>
                  <a:pt x="0" y="0"/>
                </a:moveTo>
                <a:lnTo>
                  <a:pt x="3129993" y="0"/>
                </a:lnTo>
                <a:lnTo>
                  <a:pt x="3129993" y="2865248"/>
                </a:lnTo>
                <a:lnTo>
                  <a:pt x="0" y="28652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202285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85993EB-C95D-AE44-7E1E-CC0C310D8996}"/>
              </a:ext>
            </a:extLst>
          </p:cNvPr>
          <p:cNvSpPr/>
          <p:nvPr/>
        </p:nvSpPr>
        <p:spPr>
          <a:xfrm>
            <a:off x="4693567" y="0"/>
            <a:ext cx="2028692" cy="685800"/>
          </a:xfrm>
          <a:custGeom>
            <a:avLst/>
            <a:gdLst/>
            <a:ahLst/>
            <a:cxnLst/>
            <a:rect l="l" t="t" r="r" b="b"/>
            <a:pathLst>
              <a:path w="3043038" h="2785648">
                <a:moveTo>
                  <a:pt x="0" y="0"/>
                </a:moveTo>
                <a:lnTo>
                  <a:pt x="3043039" y="0"/>
                </a:lnTo>
                <a:lnTo>
                  <a:pt x="3043039" y="2785648"/>
                </a:lnTo>
                <a:lnTo>
                  <a:pt x="0" y="27856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70794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F9266FA1-CC7B-8E6B-AC74-EFD926E09409}"/>
              </a:ext>
            </a:extLst>
          </p:cNvPr>
          <p:cNvGrpSpPr/>
          <p:nvPr/>
        </p:nvGrpSpPr>
        <p:grpSpPr>
          <a:xfrm>
            <a:off x="7337141" y="842315"/>
            <a:ext cx="3813814" cy="4938739"/>
            <a:chOff x="0" y="0"/>
            <a:chExt cx="1597795" cy="10565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3B0ABF0-7C26-B11A-F485-E4CAE10AB852}"/>
                </a:ext>
              </a:extLst>
            </p:cNvPr>
            <p:cNvSpPr/>
            <p:nvPr/>
          </p:nvSpPr>
          <p:spPr>
            <a:xfrm>
              <a:off x="0" y="0"/>
              <a:ext cx="1597795" cy="1056500"/>
            </a:xfrm>
            <a:custGeom>
              <a:avLst/>
              <a:gdLst/>
              <a:ahLst/>
              <a:cxnLst/>
              <a:rect l="l" t="t" r="r" b="b"/>
              <a:pathLst>
                <a:path w="1597795" h="1056500">
                  <a:moveTo>
                    <a:pt x="0" y="0"/>
                  </a:moveTo>
                  <a:lnTo>
                    <a:pt x="1597795" y="0"/>
                  </a:lnTo>
                  <a:lnTo>
                    <a:pt x="1597795" y="1056500"/>
                  </a:lnTo>
                  <a:lnTo>
                    <a:pt x="0" y="105650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19018621-89F1-F2B3-6CE4-D6F98A5FE0CF}"/>
                </a:ext>
              </a:extLst>
            </p:cNvPr>
            <p:cNvSpPr txBox="1"/>
            <p:nvPr/>
          </p:nvSpPr>
          <p:spPr>
            <a:xfrm>
              <a:off x="0" y="-57150"/>
              <a:ext cx="1597795" cy="1113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09539" rtl="0" eaLnBrk="1" fontAlgn="auto" latinLnBrk="0" hangingPunct="1">
                <a:lnSpc>
                  <a:spcPts val="16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92941796-F225-3291-057E-D587FE52F2A3}"/>
              </a:ext>
            </a:extLst>
          </p:cNvPr>
          <p:cNvSpPr/>
          <p:nvPr/>
        </p:nvSpPr>
        <p:spPr>
          <a:xfrm rot="16200000" flipH="1">
            <a:off x="652198" y="-652198"/>
            <a:ext cx="1141603" cy="2445999"/>
          </a:xfrm>
          <a:custGeom>
            <a:avLst/>
            <a:gdLst/>
            <a:ahLst/>
            <a:cxnLst/>
            <a:rect l="l" t="t" r="r" b="b"/>
            <a:pathLst>
              <a:path w="2007680" h="4114800">
                <a:moveTo>
                  <a:pt x="2007680" y="0"/>
                </a:moveTo>
                <a:lnTo>
                  <a:pt x="0" y="0"/>
                </a:lnTo>
                <a:lnTo>
                  <a:pt x="0" y="4114800"/>
                </a:lnTo>
                <a:lnTo>
                  <a:pt x="2007680" y="4114800"/>
                </a:lnTo>
                <a:lnTo>
                  <a:pt x="200768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7244" t="-12151" r="1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EF03E5EF-F54B-5C22-F456-29BF4BE95B97}"/>
              </a:ext>
            </a:extLst>
          </p:cNvPr>
          <p:cNvSpPr txBox="1"/>
          <p:nvPr/>
        </p:nvSpPr>
        <p:spPr>
          <a:xfrm>
            <a:off x="7332343" y="2511921"/>
            <a:ext cx="3803789" cy="1657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39" rtl="0" eaLnBrk="1" fontAlgn="auto" latinLnBrk="0" hangingPunct="1">
              <a:lnSpc>
                <a:spcPts val="42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42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Comprehensive Long-Range Facilities Plan</a:t>
            </a:r>
            <a:r>
              <a:rPr kumimoji="0" lang="en-US" sz="3600" b="1" i="0" u="none" strike="noStrike" kern="1200" cap="none" spc="-42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C15193-2A0E-9BA5-4012-486CFF214E3B}"/>
              </a:ext>
            </a:extLst>
          </p:cNvPr>
          <p:cNvSpPr txBox="1"/>
          <p:nvPr/>
        </p:nvSpPr>
        <p:spPr>
          <a:xfrm>
            <a:off x="7346066" y="4394909"/>
            <a:ext cx="3805989" cy="3539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3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en-US" sz="1700">
                <a:solidFill>
                  <a:srgbClr val="6497BF"/>
                </a:solidFill>
                <a:ea typeface="+mn-lt"/>
                <a:cs typeface="+mn-lt"/>
                <a:hlinkClick r:id="rId9"/>
              </a:rPr>
              <a:t>www.</a:t>
            </a: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6497BF"/>
                </a:solidFill>
                <a:effectLst/>
                <a:uLnTx/>
                <a:uFillTx/>
                <a:ea typeface="+mn-lt"/>
                <a:cs typeface="+mn-lt"/>
                <a:hlinkClick r:id="rId9"/>
              </a:rPr>
              <a:t>atlantapublicschools.us/APS2040</a:t>
            </a:r>
            <a:endParaRPr lang="en-US" sz="1700">
              <a:ea typeface="+mn-lt"/>
              <a:cs typeface="+mn-lt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E0112B67-B809-7FD2-4784-74CC5DC46677}"/>
              </a:ext>
            </a:extLst>
          </p:cNvPr>
          <p:cNvSpPr txBox="1"/>
          <p:nvPr/>
        </p:nvSpPr>
        <p:spPr>
          <a:xfrm>
            <a:off x="7121791" y="1670343"/>
            <a:ext cx="4044419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39" rtl="0" eaLnBrk="1" fontAlgn="auto" latinLnBrk="0" hangingPunct="1">
              <a:lnSpc>
                <a:spcPts val="42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42" normalizeH="0" baseline="0" noProof="0">
                <a:ln>
                  <a:solidFill>
                    <a:srgbClr val="D8031C"/>
                  </a:solidFill>
                </a:ln>
                <a:solidFill>
                  <a:srgbClr val="C0C0C0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UPDATE</a:t>
            </a:r>
          </a:p>
        </p:txBody>
      </p:sp>
      <p:pic>
        <p:nvPicPr>
          <p:cNvPr id="16" name="Picture 15" descr="A screenshot of a web page&#10;&#10;AI-generated content may be incorrect.">
            <a:extLst>
              <a:ext uri="{FF2B5EF4-FFF2-40B4-BE49-F238E27FC236}">
                <a16:creationId xmlns:a16="http://schemas.microsoft.com/office/drawing/2014/main" id="{C0DCD0C8-713B-9A50-F12C-8B97E44293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5868" y="987251"/>
            <a:ext cx="4304137" cy="55725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6124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212" y="2235200"/>
            <a:ext cx="6245912" cy="2387600"/>
          </a:xfrm>
        </p:spPr>
        <p:txBody>
          <a:bodyPr anchor="ctr"/>
          <a:lstStyle/>
          <a:p>
            <a:r>
              <a:rPr lang="en-US"/>
              <a:t>Discussion Items</a:t>
            </a:r>
          </a:p>
        </p:txBody>
      </p:sp>
    </p:spTree>
    <p:extLst>
      <p:ext uri="{BB962C8B-B14F-4D97-AF65-F5344CB8AC3E}">
        <p14:creationId xmlns:p14="http://schemas.microsoft.com/office/powerpoint/2010/main" val="12759058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706C9-F26D-46CA-93BF-8C27012F6B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9025F-68D1-4F50-8480-3F981455D4D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41100" y="6356350"/>
            <a:ext cx="850900" cy="365125"/>
          </a:xfrm>
        </p:spPr>
        <p:txBody>
          <a:bodyPr/>
          <a:lstStyle/>
          <a:p>
            <a:pPr lvl="0"/>
            <a:fld id="{D76B855D-E9CC-4FF8-AD85-6CDC7B89A0DE}" type="slidenum">
              <a:rPr lang="en-US" noProof="0" smtClean="0"/>
              <a:pPr lvl="0"/>
              <a:t>40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622589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103"/>
          <p:cNvSpPr txBox="1"/>
          <p:nvPr/>
        </p:nvSpPr>
        <p:spPr>
          <a:xfrm>
            <a:off x="6281401" y="2600761"/>
            <a:ext cx="5147700" cy="2617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Our Strength is Our Team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</a:p>
          <a:p>
            <a:pPr marL="152400" marR="0" lvl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Our Responsibility Is Shared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</a:p>
          <a:p>
            <a:pPr marL="152400" marR="0" lvl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Our School Is Efficient &amp; Effective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9" name="Google Shape;819;p103"/>
          <p:cNvSpPr txBox="1"/>
          <p:nvPr/>
        </p:nvSpPr>
        <p:spPr>
          <a:xfrm>
            <a:off x="457200" y="2606611"/>
            <a:ext cx="6753000" cy="2444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We Are Strengthening Our Instructional Core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200" marR="0" lvl="0" indent="-30480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TBD- Strategic Objective</a:t>
            </a: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</a:p>
          <a:p>
            <a:pPr marL="457200" marR="0" lvl="0" indent="-30480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➢"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We Are Caring For Every Child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We Are Sparking Student Curiosity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</a:p>
          <a:p>
            <a:pPr marL="152400" marR="0" lvl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200"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0" name="Google Shape;820;p103"/>
          <p:cNvSpPr/>
          <p:nvPr/>
        </p:nvSpPr>
        <p:spPr>
          <a:xfrm>
            <a:off x="146450" y="1791830"/>
            <a:ext cx="165600" cy="381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</a:t>
            </a:r>
          </a:p>
        </p:txBody>
      </p:sp>
      <p:sp>
        <p:nvSpPr>
          <p:cNvPr id="821" name="Google Shape;821;p103"/>
          <p:cNvSpPr txBox="1"/>
          <p:nvPr/>
        </p:nvSpPr>
        <p:spPr>
          <a:xfrm>
            <a:off x="3833700" y="64054"/>
            <a:ext cx="3867880" cy="60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lnSpc>
                <a:spcPct val="80000"/>
              </a:lnSpc>
              <a:spcAft>
                <a:spcPts val="100"/>
              </a:spcAft>
              <a:buClr>
                <a:srgbClr val="000000"/>
              </a:buClr>
              <a:defRPr/>
            </a:pPr>
            <a:r>
              <a:rPr lang="en-US" sz="1600" b="1" kern="0">
                <a:solidFill>
                  <a:srgbClr val="000000"/>
                </a:solidFill>
                <a:cs typeface="Arial"/>
                <a:sym typeface="Arial"/>
              </a:rPr>
              <a:t>DRAFT </a:t>
            </a:r>
            <a:r>
              <a:rPr lang="en-US" sz="1600" b="1" kern="0">
                <a:solidFill>
                  <a:srgbClr val="C00000"/>
                </a:solidFill>
                <a:cs typeface="Arial"/>
                <a:sym typeface="Arial"/>
              </a:rPr>
              <a:t>(School Name)</a:t>
            </a:r>
          </a:p>
          <a:p>
            <a:pPr lvl="0" algn="ctr">
              <a:lnSpc>
                <a:spcPct val="80000"/>
              </a:lnSpc>
              <a:spcAft>
                <a:spcPts val="100"/>
              </a:spcAft>
              <a:buClr>
                <a:srgbClr val="000000"/>
              </a:buClr>
              <a:defRPr/>
            </a:pPr>
            <a:r>
              <a:rPr lang="en-US" sz="1600" b="1" kern="0">
                <a:solidFill>
                  <a:srgbClr val="000000"/>
                </a:solidFill>
                <a:cs typeface="Arial"/>
                <a:sym typeface="Arial"/>
              </a:rPr>
              <a:t> 2025-2030 Strategic Plan Template</a:t>
            </a:r>
            <a:endParaRPr kumimoji="0" sz="200" b="0" i="0" u="none" strike="noStrike" kern="0" cap="none" spc="0" normalizeH="0" baseline="0" noProof="0">
              <a:ln>
                <a:noFill/>
              </a:ln>
              <a:solidFill>
                <a:srgbClr val="15151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103"/>
          <p:cNvSpPr txBox="1"/>
          <p:nvPr/>
        </p:nvSpPr>
        <p:spPr>
          <a:xfrm>
            <a:off x="457200" y="1830536"/>
            <a:ext cx="2706900" cy="34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Strategic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Goal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3" name="Google Shape;823;p103"/>
          <p:cNvSpPr/>
          <p:nvPr/>
        </p:nvSpPr>
        <p:spPr>
          <a:xfrm>
            <a:off x="3074828" y="1777724"/>
            <a:ext cx="296700" cy="381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sp>
        <p:nvSpPr>
          <p:cNvPr id="824" name="Google Shape;824;p103"/>
          <p:cNvSpPr txBox="1"/>
          <p:nvPr/>
        </p:nvSpPr>
        <p:spPr>
          <a:xfrm>
            <a:off x="3489917" y="1789811"/>
            <a:ext cx="2706900" cy="34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80000"/>
              </a:lnSpc>
              <a:spcAft>
                <a:spcPts val="100"/>
              </a:spcAft>
              <a:buClr>
                <a:srgbClr val="000000"/>
              </a:buClr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Strategic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Goal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5" name="Google Shape;825;p103"/>
          <p:cNvSpPr/>
          <p:nvPr/>
        </p:nvSpPr>
        <p:spPr>
          <a:xfrm>
            <a:off x="6134306" y="1805936"/>
            <a:ext cx="294191" cy="38796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</a:p>
        </p:txBody>
      </p:sp>
      <p:sp>
        <p:nvSpPr>
          <p:cNvPr id="826" name="Google Shape;826;p103"/>
          <p:cNvSpPr txBox="1"/>
          <p:nvPr/>
        </p:nvSpPr>
        <p:spPr>
          <a:xfrm>
            <a:off x="6522633" y="1816961"/>
            <a:ext cx="2706900" cy="34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80000"/>
              </a:lnSpc>
              <a:spcAft>
                <a:spcPts val="100"/>
              </a:spcAft>
              <a:buClr>
                <a:srgbClr val="000000"/>
              </a:buClr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Strategic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Goal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7" name="Google Shape;827;p103"/>
          <p:cNvSpPr/>
          <p:nvPr/>
        </p:nvSpPr>
        <p:spPr>
          <a:xfrm>
            <a:off x="9191275" y="1765211"/>
            <a:ext cx="310500" cy="38000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4</a:t>
            </a:r>
          </a:p>
        </p:txBody>
      </p:sp>
      <p:sp>
        <p:nvSpPr>
          <p:cNvPr id="828" name="Google Shape;828;p103"/>
          <p:cNvSpPr txBox="1"/>
          <p:nvPr/>
        </p:nvSpPr>
        <p:spPr>
          <a:xfrm>
            <a:off x="9555350" y="1803386"/>
            <a:ext cx="2706900" cy="34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80000"/>
              </a:lnSpc>
              <a:spcAft>
                <a:spcPts val="100"/>
              </a:spcAft>
              <a:buClr>
                <a:srgbClr val="000000"/>
              </a:buClr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Strategic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Goal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Google Shape;822;p103">
            <a:extLst>
              <a:ext uri="{FF2B5EF4-FFF2-40B4-BE49-F238E27FC236}">
                <a16:creationId xmlns:a16="http://schemas.microsoft.com/office/drawing/2014/main" id="{FC50324C-A02F-3915-1D6A-AED2A7B1E3F2}"/>
              </a:ext>
            </a:extLst>
          </p:cNvPr>
          <p:cNvSpPr txBox="1"/>
          <p:nvPr/>
        </p:nvSpPr>
        <p:spPr>
          <a:xfrm>
            <a:off x="457200" y="554186"/>
            <a:ext cx="2706900" cy="34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Mission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Google Shape;822;p103">
            <a:extLst>
              <a:ext uri="{FF2B5EF4-FFF2-40B4-BE49-F238E27FC236}">
                <a16:creationId xmlns:a16="http://schemas.microsoft.com/office/drawing/2014/main" id="{57525F78-9251-EAD1-FDD5-DF7853F28CBD}"/>
              </a:ext>
            </a:extLst>
          </p:cNvPr>
          <p:cNvSpPr txBox="1"/>
          <p:nvPr/>
        </p:nvSpPr>
        <p:spPr>
          <a:xfrm>
            <a:off x="7501801" y="532647"/>
            <a:ext cx="2706900" cy="34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Vision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6252E-BDCC-187C-E37B-551B2B85CD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57" y="1941286"/>
            <a:ext cx="9916886" cy="2387600"/>
          </a:xfrm>
        </p:spPr>
        <p:txBody>
          <a:bodyPr>
            <a:noAutofit/>
          </a:bodyPr>
          <a:lstStyle/>
          <a:p>
            <a:r>
              <a:rPr lang="en-US" sz="4400">
                <a:latin typeface="Montserrat ExtraBold" panose="00000900000000000000" pitchFamily="50" charset="0"/>
              </a:rPr>
              <a:t>Continuing the</a:t>
            </a:r>
            <a:br>
              <a:rPr lang="en-US" sz="4400">
                <a:latin typeface="Montserrat ExtraBold" panose="00000900000000000000" pitchFamily="50" charset="0"/>
              </a:rPr>
            </a:br>
            <a:r>
              <a:rPr lang="en-US" sz="4400" b="1">
                <a:latin typeface="Montserrat ExtraBold" panose="00000900000000000000" pitchFamily="50" charset="0"/>
              </a:rPr>
              <a:t>2025-2030</a:t>
            </a:r>
            <a:r>
              <a:rPr lang="en-US" sz="4400">
                <a:latin typeface="Montserrat ExtraBold" panose="00000900000000000000" pitchFamily="50" charset="0"/>
              </a:rPr>
              <a:t> </a:t>
            </a:r>
            <a:r>
              <a:rPr lang="en-US" sz="4400" b="1">
                <a:latin typeface="Montserrat ExtraBold" panose="00000900000000000000" pitchFamily="50" charset="0"/>
              </a:rPr>
              <a:t>School Strategic Plan Development Process</a:t>
            </a:r>
          </a:p>
        </p:txBody>
      </p:sp>
    </p:spTree>
    <p:extLst>
      <p:ext uri="{BB962C8B-B14F-4D97-AF65-F5344CB8AC3E}">
        <p14:creationId xmlns:p14="http://schemas.microsoft.com/office/powerpoint/2010/main" val="1100503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99"/>
          <p:cNvSpPr txBox="1"/>
          <p:nvPr/>
        </p:nvSpPr>
        <p:spPr>
          <a:xfrm>
            <a:off x="255141" y="133565"/>
            <a:ext cx="11673155" cy="5309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</a:rPr>
              <a:t>School Strategic Planning Overview</a:t>
            </a:r>
            <a:endParaRPr kumimoji="0" sz="36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Purpose</a:t>
            </a:r>
            <a:endParaRPr lang="en-US" sz="2700" b="1" u="sng">
              <a:solidFill>
                <a:srgbClr val="000000"/>
              </a:solidFill>
              <a:latin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cascade the district strategic plan to the school level, while grounding our focus in the school’s Continuous Improvement Plan. This will </a:t>
            </a: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create alignment, reduce confusion, and simplify our efforts</a:t>
            </a: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Timeline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>
                <a:solidFill>
                  <a:srgbClr val="000000"/>
                </a:solidFill>
                <a:latin typeface="Arial"/>
              </a:rPr>
              <a:t>O</a:t>
            </a: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ur school’s 2030 Strategic Goals and Objectives should be </a:t>
            </a: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updated, approved and ranked by January 2026</a:t>
            </a: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Schools will focus on the strategies as part of FY27 Budget and Continuous Improvement Plan processes.</a:t>
            </a: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177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9043DAF-AEED-54FE-1023-D166B74768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>
          <a:xfrm>
            <a:off x="871779" y="1176016"/>
            <a:ext cx="9858598" cy="554545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B592630-CD62-5174-6753-A006DA672E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6" name="Google Shape;727;p98">
            <a:extLst>
              <a:ext uri="{FF2B5EF4-FFF2-40B4-BE49-F238E27FC236}">
                <a16:creationId xmlns:a16="http://schemas.microsoft.com/office/drawing/2014/main" id="{EE8A33F9-BE9F-4904-9D30-92F7D154CC79}"/>
              </a:ext>
            </a:extLst>
          </p:cNvPr>
          <p:cNvSpPr txBox="1"/>
          <p:nvPr/>
        </p:nvSpPr>
        <p:spPr>
          <a:xfrm>
            <a:off x="0" y="0"/>
            <a:ext cx="10591800" cy="58473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n-US" sz="3200" kern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Revisiting the APS 2025-2030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Strategic Plan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B5A6A1-2EFF-160C-6BC0-DE3E503746EA}"/>
              </a:ext>
            </a:extLst>
          </p:cNvPr>
          <p:cNvSpPr/>
          <p:nvPr/>
        </p:nvSpPr>
        <p:spPr>
          <a:xfrm>
            <a:off x="0" y="5769428"/>
            <a:ext cx="762000" cy="1077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50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9;p97">
            <a:extLst>
              <a:ext uri="{FF2B5EF4-FFF2-40B4-BE49-F238E27FC236}">
                <a16:creationId xmlns:a16="http://schemas.microsoft.com/office/drawing/2014/main" id="{EAFA286B-3C33-D518-7388-3BC17B6AC3DE}"/>
              </a:ext>
            </a:extLst>
          </p:cNvPr>
          <p:cNvSpPr txBox="1"/>
          <p:nvPr/>
        </p:nvSpPr>
        <p:spPr>
          <a:xfrm>
            <a:off x="1806000" y="672391"/>
            <a:ext cx="8580000" cy="7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GO Team’s Focus (Governance)</a:t>
            </a:r>
            <a:endParaRPr kumimoji="0" sz="4000" b="0" i="1" u="none" strike="noStrike" kern="120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800780-D9C6-CC64-8149-3BDE9A08C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867" y="1799216"/>
            <a:ext cx="9892374" cy="384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03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01"/>
          <p:cNvSpPr txBox="1">
            <a:spLocks noGrp="1"/>
          </p:cNvSpPr>
          <p:nvPr>
            <p:ph type="sldNum" idx="12"/>
          </p:nvPr>
        </p:nvSpPr>
        <p:spPr>
          <a:xfrm>
            <a:off x="8610600" y="637812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cs typeface="Poppins"/>
              <a:sym typeface="Poppins"/>
            </a:endParaRPr>
          </a:p>
        </p:txBody>
      </p:sp>
      <p:sp>
        <p:nvSpPr>
          <p:cNvPr id="765" name="Google Shape;765;p101"/>
          <p:cNvSpPr txBox="1"/>
          <p:nvPr/>
        </p:nvSpPr>
        <p:spPr>
          <a:xfrm>
            <a:off x="152400" y="114779"/>
            <a:ext cx="10283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sng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ExtraBold" panose="00000900000000000000" pitchFamily="50" charset="0"/>
                <a:cs typeface="Arial"/>
                <a:sym typeface="Arial"/>
              </a:rPr>
              <a:t>School Strategic Planning Process</a:t>
            </a:r>
            <a:r>
              <a:rPr lang="en-US" sz="2700" b="1" u="sng" kern="0">
                <a:solidFill>
                  <a:schemeClr val="accent1"/>
                </a:solidFill>
                <a:latin typeface="Montserrat ExtraBold" panose="00000900000000000000" pitchFamily="50" charset="0"/>
                <a:cs typeface="Arial"/>
                <a:sym typeface="Arial"/>
              </a:rPr>
              <a:t> Overview</a:t>
            </a:r>
            <a:endParaRPr kumimoji="0" sz="1100" b="1" i="0" u="sng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 ExtraBold" panose="00000900000000000000" pitchFamily="50" charset="0"/>
              <a:cs typeface="Arial"/>
              <a:sym typeface="Arial"/>
            </a:endParaRPr>
          </a:p>
        </p:txBody>
      </p:sp>
      <p:pic>
        <p:nvPicPr>
          <p:cNvPr id="766" name="Google Shape;766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9675" y="5609263"/>
            <a:ext cx="723900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101"/>
          <p:cNvSpPr txBox="1"/>
          <p:nvPr/>
        </p:nvSpPr>
        <p:spPr>
          <a:xfrm>
            <a:off x="1126748" y="991167"/>
            <a:ext cx="441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Review Data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8" name="Google Shape;768;p101"/>
          <p:cNvSpPr/>
          <p:nvPr/>
        </p:nvSpPr>
        <p:spPr>
          <a:xfrm>
            <a:off x="324725" y="909812"/>
            <a:ext cx="612600" cy="612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71300" tIns="35625" rIns="71300" bIns="356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4"/>
              <a:buFont typeface="Arial"/>
              <a:buNone/>
              <a:tabLst/>
              <a:defRPr/>
            </a:pPr>
            <a:endParaRPr kumimoji="0" sz="140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69" name="Google Shape;769;p101"/>
          <p:cNvSpPr txBox="1"/>
          <p:nvPr/>
        </p:nvSpPr>
        <p:spPr>
          <a:xfrm>
            <a:off x="439372" y="892771"/>
            <a:ext cx="4173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71300" rIns="71300" bIns="713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119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</a:t>
            </a:r>
            <a:endParaRPr kumimoji="0" sz="1091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0" name="Google Shape;770;p101"/>
          <p:cNvSpPr txBox="1"/>
          <p:nvPr/>
        </p:nvSpPr>
        <p:spPr>
          <a:xfrm>
            <a:off x="1112248" y="3665603"/>
            <a:ext cx="49401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Identify 2025-2030 Strategic Objectives 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Reflect on 2020-2025 Strategic Plan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Review and Discuss Additional Objectives Going Forward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771" name="Google Shape;771;p101"/>
          <p:cNvSpPr/>
          <p:nvPr/>
        </p:nvSpPr>
        <p:spPr>
          <a:xfrm>
            <a:off x="341731" y="1736719"/>
            <a:ext cx="612600" cy="612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71300" tIns="35625" rIns="71300" bIns="356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4"/>
              <a:buFont typeface="Arial"/>
              <a:buNone/>
              <a:tabLst/>
              <a:defRPr/>
            </a:pPr>
            <a:endParaRPr kumimoji="0" sz="140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72" name="Google Shape;772;p101"/>
          <p:cNvSpPr txBox="1"/>
          <p:nvPr/>
        </p:nvSpPr>
        <p:spPr>
          <a:xfrm>
            <a:off x="456378" y="1719678"/>
            <a:ext cx="4173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71300" rIns="71300" bIns="713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119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  <a:endParaRPr kumimoji="0" sz="1091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3" name="Google Shape;773;p101"/>
          <p:cNvSpPr/>
          <p:nvPr/>
        </p:nvSpPr>
        <p:spPr>
          <a:xfrm>
            <a:off x="341726" y="2580772"/>
            <a:ext cx="612600" cy="612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71300" tIns="35625" rIns="71300" bIns="356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4"/>
              <a:buFont typeface="Arial"/>
              <a:buNone/>
              <a:tabLst/>
              <a:defRPr/>
            </a:pPr>
            <a:endParaRPr kumimoji="0" sz="140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74" name="Google Shape;774;p101"/>
          <p:cNvSpPr txBox="1"/>
          <p:nvPr/>
        </p:nvSpPr>
        <p:spPr>
          <a:xfrm>
            <a:off x="456373" y="2563731"/>
            <a:ext cx="4173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71300" rIns="71300" bIns="713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119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  <a:endParaRPr kumimoji="0" sz="1091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5" name="Google Shape;775;p101"/>
          <p:cNvSpPr txBox="1"/>
          <p:nvPr/>
        </p:nvSpPr>
        <p:spPr>
          <a:xfrm>
            <a:off x="1116114" y="4957479"/>
            <a:ext cx="420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6" name="Google Shape;776;p101"/>
          <p:cNvSpPr/>
          <p:nvPr/>
        </p:nvSpPr>
        <p:spPr>
          <a:xfrm>
            <a:off x="324719" y="3658691"/>
            <a:ext cx="612600" cy="612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71300" tIns="35625" rIns="71300" bIns="356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4"/>
              <a:buFont typeface="Arial"/>
              <a:buNone/>
              <a:tabLst/>
              <a:defRPr/>
            </a:pPr>
            <a:endParaRPr kumimoji="0" sz="140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77" name="Google Shape;777;p101"/>
          <p:cNvSpPr txBox="1"/>
          <p:nvPr/>
        </p:nvSpPr>
        <p:spPr>
          <a:xfrm>
            <a:off x="439366" y="3641650"/>
            <a:ext cx="4173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71300" rIns="71300" bIns="713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119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4</a:t>
            </a:r>
            <a:endParaRPr kumimoji="0" sz="1091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8" name="Google Shape;778;p101"/>
          <p:cNvSpPr txBox="1"/>
          <p:nvPr/>
        </p:nvSpPr>
        <p:spPr>
          <a:xfrm>
            <a:off x="1051966" y="4989002"/>
            <a:ext cx="49401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Approve Your Strategic Plan &amp; Rank Your Strategic Objectives for FY27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779" name="Google Shape;779;p101"/>
          <p:cNvSpPr/>
          <p:nvPr/>
        </p:nvSpPr>
        <p:spPr>
          <a:xfrm>
            <a:off x="324719" y="4915766"/>
            <a:ext cx="612600" cy="612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71300" tIns="35625" rIns="71300" bIns="356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4"/>
              <a:buFont typeface="Arial"/>
              <a:buNone/>
              <a:tabLst/>
              <a:defRPr/>
            </a:pPr>
            <a:endParaRPr kumimoji="0" sz="140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80" name="Google Shape;780;p101"/>
          <p:cNvSpPr txBox="1"/>
          <p:nvPr/>
        </p:nvSpPr>
        <p:spPr>
          <a:xfrm>
            <a:off x="439366" y="4898725"/>
            <a:ext cx="4173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71300" rIns="71300" bIns="713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119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5</a:t>
            </a:r>
            <a:endParaRPr kumimoji="0" sz="1091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1" name="Google Shape;781;p101"/>
          <p:cNvSpPr txBox="1"/>
          <p:nvPr/>
        </p:nvSpPr>
        <p:spPr>
          <a:xfrm>
            <a:off x="1112248" y="2517965"/>
            <a:ext cx="4766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Confirm 2030 Goals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Create CIP Goals to 2030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Identify Additional Goals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2" name="Google Shape;782;p101"/>
          <p:cNvSpPr txBox="1"/>
          <p:nvPr/>
        </p:nvSpPr>
        <p:spPr>
          <a:xfrm>
            <a:off x="6208570" y="1133958"/>
            <a:ext cx="5404800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Sample GO Team Business Meeting Cadence</a:t>
            </a:r>
            <a:endParaRPr kumimoji="0" sz="1800" b="1" i="1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Business Meeting 1: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Review Data </a:t>
            </a:r>
            <a:r>
              <a:rPr kumimoji="0" lang="en-US" sz="11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(MAP, GMAS, Graduation Rate, CCRPI, etc.)</a:t>
            </a:r>
            <a:endParaRPr kumimoji="0" sz="11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Business Meeting 2: 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Review Data (School KPIs)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Align Mission/Vision/ Purpose 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Confirm 2030 Goals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Business Meeting 3: 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Identify 2025-2030 Strategic Objectives 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Business Meeting 4 (Budget Allocation): 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>
              <a:buClr>
                <a:srgbClr val="000000"/>
              </a:buClr>
              <a:buSzPts val="2000"/>
              <a:buFont typeface="Roboto"/>
              <a:buChar char="●"/>
              <a:defRPr/>
            </a:pPr>
            <a:r>
              <a:rPr lang="en-US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Approve Your Strategic Plan &amp; Rank Your Strategic Objectives for FY27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3" name="Google Shape;783;p101"/>
          <p:cNvSpPr txBox="1"/>
          <p:nvPr/>
        </p:nvSpPr>
        <p:spPr>
          <a:xfrm>
            <a:off x="1126748" y="1842899"/>
            <a:ext cx="441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Align Mission/Vision/Purpose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1DC4EE-6798-F284-51A9-161BF6C00E2B}"/>
              </a:ext>
            </a:extLst>
          </p:cNvPr>
          <p:cNvSpPr/>
          <p:nvPr/>
        </p:nvSpPr>
        <p:spPr>
          <a:xfrm>
            <a:off x="6067771" y="1168988"/>
            <a:ext cx="5510857" cy="455505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300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S Red and Gray">
      <a:dk1>
        <a:sysClr val="windowText" lastClr="000000"/>
      </a:dk1>
      <a:lt1>
        <a:srgbClr val="F5F5F5"/>
      </a:lt1>
      <a:dk2>
        <a:srgbClr val="808184"/>
      </a:dk2>
      <a:lt2>
        <a:srgbClr val="F2F2F2"/>
      </a:lt2>
      <a:accent1>
        <a:srgbClr val="D8031C"/>
      </a:accent1>
      <a:accent2>
        <a:srgbClr val="C0C0C0"/>
      </a:accent2>
      <a:accent3>
        <a:srgbClr val="F5CE3E"/>
      </a:accent3>
      <a:accent4>
        <a:srgbClr val="6497BF"/>
      </a:accent4>
      <a:accent5>
        <a:srgbClr val="808184"/>
      </a:accent5>
      <a:accent6>
        <a:srgbClr val="D8031C"/>
      </a:accent6>
      <a:hlink>
        <a:srgbClr val="6497BF"/>
      </a:hlink>
      <a:folHlink>
        <a:srgbClr val="F5CE3E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 GO Team Meeting 3 of 3 Presentation Template.potx" id="{D2BE79FC-EB9D-40A4-893E-4F8DD9B6DA25}" vid="{F58CB7D0-6F89-43CE-B97A-383AA62644FA}"/>
    </a:ext>
  </a:extLst>
</a:theme>
</file>

<file path=ppt/theme/theme2.xml><?xml version="1.0" encoding="utf-8"?>
<a:theme xmlns:a="http://schemas.openxmlformats.org/drawingml/2006/main" name="1_Office Them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7">
    <wetp:webextensionref xmlns:r="http://schemas.openxmlformats.org/officeDocument/2006/relationships" r:id="rId1"/>
  </wetp:taskpane>
  <wetp:taskpane dockstate="right" visibility="0" width="525" row="6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71D33A99-7F47-41EA-A7D4-21691640AE35}">
  <we:reference id="WA200003052" version="7.0.0.0" store="Omex" storeType="OMEX"/>
  <we:alternateReferences>
    <we:reference id="WA200003052" version="7.0.0.0" store="WA200003052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5E06EDC8-B6EA-43DD-B7E4-BB8EA3D5B27C}">
  <we:reference id="WA200003964" version="1.0.0.0" store="Omex" storeType="OMEX"/>
  <we:alternateReferences>
    <we:reference id="WA200003964" version="1.0.0.0" store="WA200003964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977F1402712049B4BB4CDB1A03C7C8" ma:contentTypeVersion="17" ma:contentTypeDescription="Create a new document." ma:contentTypeScope="" ma:versionID="3f1ac79daa1c73b34bc45370e9998164">
  <xsd:schema xmlns:xsd="http://www.w3.org/2001/XMLSchema" xmlns:xs="http://www.w3.org/2001/XMLSchema" xmlns:p="http://schemas.microsoft.com/office/2006/metadata/properties" xmlns:ns2="8dcae609-94e2-4108-915c-852935aa21ad" xmlns:ns3="e136758a-e7f7-4029-9cdc-709c7a6ff021" targetNamespace="http://schemas.microsoft.com/office/2006/metadata/properties" ma:root="true" ma:fieldsID="b0614ef56ba11adadb00d2ffbe1d851c" ns2:_="" ns3:_="">
    <xsd:import namespace="8dcae609-94e2-4108-915c-852935aa21ad"/>
    <xsd:import namespace="e136758a-e7f7-4029-9cdc-709c7a6ff0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etingFocu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cae609-94e2-4108-915c-852935aa21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67761e9-a222-483c-a923-fec0f75753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etingFocus" ma:index="22" nillable="true" ma:displayName="Brief Description" ma:description="If there was a specific topic covered in the meeting it will be listed here. " ma:format="Dropdown" ma:internalName="MeetingFocus">
      <xsd:simpleType>
        <xsd:restriction base="dms:Text">
          <xsd:maxLength value="255"/>
        </xsd:restriction>
      </xsd:simpleType>
    </xsd:element>
    <xsd:element name="_Flow_SignoffStatus" ma:index="24" nillable="true" ma:displayName="Sign-off status" ma:internalName="_x0024_Resources_x003a_core_x002c_Signoff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36758a-e7f7-4029-9cdc-709c7a6ff02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3e07957-30af-4dd9-8e9a-b62ef1071eb2}" ma:internalName="TaxCatchAll" ma:showField="CatchAllData" ma:web="e136758a-e7f7-4029-9cdc-709c7a6ff0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136758a-e7f7-4029-9cdc-709c7a6ff021" xsi:nil="true"/>
    <lcf76f155ced4ddcb4097134ff3c332f xmlns="8dcae609-94e2-4108-915c-852935aa21ad">
      <Terms xmlns="http://schemas.microsoft.com/office/infopath/2007/PartnerControls"/>
    </lcf76f155ced4ddcb4097134ff3c332f>
    <SharedWithUsers xmlns="e136758a-e7f7-4029-9cdc-709c7a6ff021">
      <UserInfo>
        <DisplayName>Gipson, Chaundra</DisplayName>
        <AccountId>60</AccountId>
        <AccountType/>
      </UserInfo>
      <UserInfo>
        <DisplayName>Diane Jacobi</DisplayName>
        <AccountId>9</AccountId>
        <AccountType/>
      </UserInfo>
      <UserInfo>
        <DisplayName>Barnett, Carolyn</DisplayName>
        <AccountId>42</AccountId>
        <AccountType/>
      </UserInfo>
    </SharedWithUsers>
    <_Flow_SignoffStatus xmlns="8dcae609-94e2-4108-915c-852935aa21ad" xsi:nil="true"/>
    <MeetingFocus xmlns="8dcae609-94e2-4108-915c-852935aa21ad" xsi:nil="true"/>
  </documentManagement>
</p:properties>
</file>

<file path=customXml/itemProps1.xml><?xml version="1.0" encoding="utf-8"?>
<ds:datastoreItem xmlns:ds="http://schemas.openxmlformats.org/officeDocument/2006/customXml" ds:itemID="{03A472B8-2F11-4D4A-8FEF-FAF08AA1A8DA}">
  <ds:schemaRefs>
    <ds:schemaRef ds:uri="8dcae609-94e2-4108-915c-852935aa21ad"/>
    <ds:schemaRef ds:uri="e136758a-e7f7-4029-9cdc-709c7a6ff02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5334180-0405-413B-834A-44FA9E05AD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5BAB77-79E1-4739-AA51-10C9079186D6}">
  <ds:schemaRefs>
    <ds:schemaRef ds:uri="8dcae609-94e2-4108-915c-852935aa21ad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e136758a-e7f7-4029-9cdc-709c7a6ff021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2024 Mtg 3 of 3 Presentation Template</Template>
  <TotalTime>0</TotalTime>
  <Words>3076</Words>
  <Application>Microsoft Office PowerPoint</Application>
  <PresentationFormat>Widescreen</PresentationFormat>
  <Paragraphs>475</Paragraphs>
  <Slides>41</Slides>
  <Notes>41</Notes>
  <HiddenSlides>1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61" baseType="lpstr">
      <vt:lpstr>Aptos</vt:lpstr>
      <vt:lpstr>Arial</vt:lpstr>
      <vt:lpstr>Calibri</vt:lpstr>
      <vt:lpstr>Calibri (MS)</vt:lpstr>
      <vt:lpstr>Georgia</vt:lpstr>
      <vt:lpstr>Karla</vt:lpstr>
      <vt:lpstr>Karla Medium</vt:lpstr>
      <vt:lpstr>Montserrat ExtraBold</vt:lpstr>
      <vt:lpstr>Play</vt:lpstr>
      <vt:lpstr>Poppins</vt:lpstr>
      <vt:lpstr>Poppins Bold</vt:lpstr>
      <vt:lpstr>Quattrocento Sans</vt:lpstr>
      <vt:lpstr>Roboto</vt:lpstr>
      <vt:lpstr>Segoe UI</vt:lpstr>
      <vt:lpstr>Tenorite</vt:lpstr>
      <vt:lpstr>Verdana</vt:lpstr>
      <vt:lpstr>Wingdings</vt:lpstr>
      <vt:lpstr>Wingdings,Sans-Serif</vt:lpstr>
      <vt:lpstr>Office Theme</vt:lpstr>
      <vt:lpstr>1_Office Theme</vt:lpstr>
      <vt:lpstr>Perkerson Elementary School GO Team  Business Meeting #3</vt:lpstr>
      <vt:lpstr>Agenda</vt:lpstr>
      <vt:lpstr>Action Items</vt:lpstr>
      <vt:lpstr>Discussion Items</vt:lpstr>
      <vt:lpstr>Continuing the 2025-2030 School Strategic Plan Development Process</vt:lpstr>
      <vt:lpstr>PowerPoint Presentation</vt:lpstr>
      <vt:lpstr>PowerPoint Presentation</vt:lpstr>
      <vt:lpstr>PowerPoint Presentation</vt:lpstr>
      <vt:lpstr>PowerPoint Presentation</vt:lpstr>
      <vt:lpstr>In Our Last Meeting We…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Guiding Questions: Are there any new “objectives” we must START to completely address our 2025-2030 Strategic Goals? Do we have 1-2 Objectives to support each Focus Area?  </vt:lpstr>
      <vt:lpstr>Where we’re going</vt:lpstr>
      <vt:lpstr>PowerPoint Presentation</vt:lpstr>
      <vt:lpstr>Information Items</vt:lpstr>
      <vt:lpstr>Principal’s Report</vt:lpstr>
      <vt:lpstr>CCRPI Summary Data Summary Data</vt:lpstr>
      <vt:lpstr>CCRPI What does it mean?</vt:lpstr>
      <vt:lpstr>Content mastery </vt:lpstr>
      <vt:lpstr>CCRPI What does it mean?</vt:lpstr>
      <vt:lpstr>Progress</vt:lpstr>
      <vt:lpstr>CCRPI What does it mean?</vt:lpstr>
      <vt:lpstr>Closing The Gap</vt:lpstr>
      <vt:lpstr>Closing the Gap  flags Summary</vt:lpstr>
      <vt:lpstr>CCRPI What does it mean?</vt:lpstr>
      <vt:lpstr>Readiness</vt:lpstr>
      <vt:lpstr>PowerPoint Presentation</vt:lpstr>
      <vt:lpstr>Cluster Advisory Team Report  </vt:lpstr>
      <vt:lpstr>PowerPoint Presentation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Diane Jacobi</dc:creator>
  <cp:lastModifiedBy>Mcghee, Shayla</cp:lastModifiedBy>
  <cp:revision>3</cp:revision>
  <dcterms:created xsi:type="dcterms:W3CDTF">2025-10-09T16:04:49Z</dcterms:created>
  <dcterms:modified xsi:type="dcterms:W3CDTF">2025-12-08T13:36:24Z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0x0101007A977F1402712049B4BB4CDB1A03C7C8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  <property fmtid="{D5CDD505-2E9C-101B-9397-08002B2CF9AE}" pid="10" name="Order">
    <vt:r8>1418700</vt:r8>
  </property>
</Properties>
</file>